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8" r:id="rId3"/>
    <p:sldId id="259" r:id="rId4"/>
    <p:sldId id="277" r:id="rId5"/>
    <p:sldId id="318" r:id="rId6"/>
    <p:sldId id="319" r:id="rId7"/>
    <p:sldId id="320" r:id="rId8"/>
    <p:sldId id="322" r:id="rId9"/>
    <p:sldId id="282" r:id="rId10"/>
    <p:sldId id="323" r:id="rId11"/>
    <p:sldId id="324" r:id="rId12"/>
    <p:sldId id="284" r:id="rId13"/>
    <p:sldId id="325" r:id="rId14"/>
    <p:sldId id="326" r:id="rId15"/>
    <p:sldId id="327" r:id="rId16"/>
    <p:sldId id="328" r:id="rId17"/>
    <p:sldId id="329" r:id="rId18"/>
    <p:sldId id="333" r:id="rId19"/>
    <p:sldId id="330" r:id="rId20"/>
    <p:sldId id="334" r:id="rId21"/>
    <p:sldId id="331" r:id="rId22"/>
    <p:sldId id="332" r:id="rId23"/>
    <p:sldId id="335" r:id="rId24"/>
    <p:sldId id="310" r:id="rId25"/>
    <p:sldId id="311" r:id="rId26"/>
    <p:sldId id="336" r:id="rId27"/>
    <p:sldId id="340" r:id="rId28"/>
    <p:sldId id="339" r:id="rId29"/>
    <p:sldId id="337" r:id="rId30"/>
    <p:sldId id="341" r:id="rId31"/>
    <p:sldId id="338" r:id="rId32"/>
    <p:sldId id="342" r:id="rId33"/>
    <p:sldId id="281"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D6515-85AF-47E5-84A3-7D058DB59B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730FB6-10AF-435E-9563-E0CF642390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FCCDC8C-96DA-41BC-9FE8-33F86C4666B6}"/>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5" name="Footer Placeholder 4">
            <a:extLst>
              <a:ext uri="{FF2B5EF4-FFF2-40B4-BE49-F238E27FC236}">
                <a16:creationId xmlns:a16="http://schemas.microsoft.com/office/drawing/2014/main" id="{7BA23D82-9C7B-43B0-A8DC-ADBC6631C1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D53601-6576-45F7-B9F4-812B40E4DEDF}"/>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3886880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FE5FB3-6A56-411C-AEE6-22C3DEE6EAB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D3B9BB2-7B23-421E-BF0D-62136F1D556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52517-1B91-4F33-A108-860D06911482}"/>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5" name="Footer Placeholder 4">
            <a:extLst>
              <a:ext uri="{FF2B5EF4-FFF2-40B4-BE49-F238E27FC236}">
                <a16:creationId xmlns:a16="http://schemas.microsoft.com/office/drawing/2014/main" id="{8ACB7A9D-AAE3-4AA7-9243-C648369F59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2F4913-9CFF-4C38-A674-DD3A3FE2951B}"/>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228792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64F034C-25D7-4864-881A-9ABACD98D7A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43EED49-620B-426C-9FA9-C8FEA99DCD2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E60575-71F5-447F-A908-FB14BC71B12D}"/>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5" name="Footer Placeholder 4">
            <a:extLst>
              <a:ext uri="{FF2B5EF4-FFF2-40B4-BE49-F238E27FC236}">
                <a16:creationId xmlns:a16="http://schemas.microsoft.com/office/drawing/2014/main" id="{3B79A385-28E0-49DE-9936-1622CCC6F5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E9556D6-1301-4B48-8FA1-AD289AA42398}"/>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3173670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8D5E9-91E7-49B2-82B3-D1950319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AC49741-A923-458C-A5E6-52C8E12C630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0644620-2AB9-4BCC-BB13-F83790B47A31}"/>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5" name="Footer Placeholder 4">
            <a:extLst>
              <a:ext uri="{FF2B5EF4-FFF2-40B4-BE49-F238E27FC236}">
                <a16:creationId xmlns:a16="http://schemas.microsoft.com/office/drawing/2014/main" id="{818FB1ED-486D-4CBA-9052-F3CCEF71E3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8CF186-4CD7-42D4-A8F5-5C39EF7A1722}"/>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1510754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C8BA8-B840-4FFC-A855-CD5326F2B0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353C671-617E-41E8-8F26-1E0874B4B4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EDF9CD4-D568-4CC5-9EE2-3CA563421EF2}"/>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5" name="Footer Placeholder 4">
            <a:extLst>
              <a:ext uri="{FF2B5EF4-FFF2-40B4-BE49-F238E27FC236}">
                <a16:creationId xmlns:a16="http://schemas.microsoft.com/office/drawing/2014/main" id="{5AFDD1D0-99BF-4AC2-BE98-3D26DE8687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05496C-8B2F-4C7C-AE6D-A12E223B0525}"/>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6730225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8083D-FCDB-44C7-8088-10D2E0334D3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E3D854-9182-466D-AB1F-20572DD4A88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FBAE996-C941-490E-87FA-3DDC14FCA1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808E3E5-EFC9-4379-9789-D4F31368A505}"/>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6" name="Footer Placeholder 5">
            <a:extLst>
              <a:ext uri="{FF2B5EF4-FFF2-40B4-BE49-F238E27FC236}">
                <a16:creationId xmlns:a16="http://schemas.microsoft.com/office/drawing/2014/main" id="{EC652E83-3C32-460B-920D-7EFAB47A35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17B9646-9127-4BD6-A232-DF62543A9DAE}"/>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2626242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B96A1-2B36-4107-97F5-691B8923B82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95CFAFE-49D5-4BFA-BA55-BBBF3CCB45B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C1E4400-A1C7-4C10-A94E-153E5D45073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92BBABB-B736-4EB5-A19A-F62C364362F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FE02485-FA37-44BD-B1B5-EA052C02F0F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74366E0-8A0B-4695-833C-CA2A1737FDBB}"/>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8" name="Footer Placeholder 7">
            <a:extLst>
              <a:ext uri="{FF2B5EF4-FFF2-40B4-BE49-F238E27FC236}">
                <a16:creationId xmlns:a16="http://schemas.microsoft.com/office/drawing/2014/main" id="{EA07D3A9-1389-4F9C-B31C-770CD715E42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44B2F5E-318B-4369-A9FB-22CF2FBAFB13}"/>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316024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8CE922-3871-4689-8F53-9D21FF0CBD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04B7426-C74E-49A4-A61B-F84431672475}"/>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4" name="Footer Placeholder 3">
            <a:extLst>
              <a:ext uri="{FF2B5EF4-FFF2-40B4-BE49-F238E27FC236}">
                <a16:creationId xmlns:a16="http://schemas.microsoft.com/office/drawing/2014/main" id="{1C2C23AA-C31B-43E4-916B-EB1552EFADA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7431539-1E8D-4AF1-9310-D0D1F7D4369C}"/>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556934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CA1764D-9E3C-4431-9900-6C0A300AAC39}"/>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3" name="Footer Placeholder 2">
            <a:extLst>
              <a:ext uri="{FF2B5EF4-FFF2-40B4-BE49-F238E27FC236}">
                <a16:creationId xmlns:a16="http://schemas.microsoft.com/office/drawing/2014/main" id="{293FFD56-DCE8-453F-80D6-100A5E9BCE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0C61EF8-4EF5-44BF-AAA8-16F55E341425}"/>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3084233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4EEE5-892F-410D-8A48-6D6052C0BE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8D19B19-C9C9-4D16-92D5-B01484BF28A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CFC2F4-A400-43E9-BE38-F4C5894218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B128E06-7DF7-4663-9400-F3AEE93BD792}"/>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6" name="Footer Placeholder 5">
            <a:extLst>
              <a:ext uri="{FF2B5EF4-FFF2-40B4-BE49-F238E27FC236}">
                <a16:creationId xmlns:a16="http://schemas.microsoft.com/office/drawing/2014/main" id="{E73F1D0A-4D60-4B7E-A56A-D1C90E584F4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64D5A0B-2851-4FF7-9B6F-525872AAA299}"/>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141817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778BB-4DBB-4FDE-8A52-6270BE44A5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AA73CAB-A492-464D-8EAC-79576F4D10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EA4B53A-6322-4BF4-9B9E-E7DA44C024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2AFBE0-4AE6-457B-A6A3-7AA226135339}"/>
              </a:ext>
            </a:extLst>
          </p:cNvPr>
          <p:cNvSpPr>
            <a:spLocks noGrp="1"/>
          </p:cNvSpPr>
          <p:nvPr>
            <p:ph type="dt" sz="half" idx="10"/>
          </p:nvPr>
        </p:nvSpPr>
        <p:spPr/>
        <p:txBody>
          <a:bodyPr/>
          <a:lstStyle/>
          <a:p>
            <a:fld id="{A66F1F13-E162-4910-834F-1E0852675358}" type="datetimeFigureOut">
              <a:rPr lang="en-US" smtClean="0"/>
              <a:t>7/25/2021</a:t>
            </a:fld>
            <a:endParaRPr lang="en-US"/>
          </a:p>
        </p:txBody>
      </p:sp>
      <p:sp>
        <p:nvSpPr>
          <p:cNvPr id="6" name="Footer Placeholder 5">
            <a:extLst>
              <a:ext uri="{FF2B5EF4-FFF2-40B4-BE49-F238E27FC236}">
                <a16:creationId xmlns:a16="http://schemas.microsoft.com/office/drawing/2014/main" id="{1E4B5C73-0D63-441C-964A-638364E2D0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4E075D-D8BD-4617-AF55-3A9B005E2E01}"/>
              </a:ext>
            </a:extLst>
          </p:cNvPr>
          <p:cNvSpPr>
            <a:spLocks noGrp="1"/>
          </p:cNvSpPr>
          <p:nvPr>
            <p:ph type="sldNum" sz="quarter" idx="12"/>
          </p:nvPr>
        </p:nvSpPr>
        <p:spPr/>
        <p:txBody>
          <a:bodyPr/>
          <a:lstStyle/>
          <a:p>
            <a:fld id="{4AF1FFAC-DC42-466B-BD24-D867B31E40BF}" type="slidenum">
              <a:rPr lang="en-US" smtClean="0"/>
              <a:t>‹#›</a:t>
            </a:fld>
            <a:endParaRPr lang="en-US"/>
          </a:p>
        </p:txBody>
      </p:sp>
    </p:spTree>
    <p:extLst>
      <p:ext uri="{BB962C8B-B14F-4D97-AF65-F5344CB8AC3E}">
        <p14:creationId xmlns:p14="http://schemas.microsoft.com/office/powerpoint/2010/main" val="41950829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0EB5B9-272A-4AD2-8B80-31A57EFEE13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10BEDD8-1B30-4138-BC8C-5807A9744F9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0DE959-335E-4E79-870E-FECC6A7072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6F1F13-E162-4910-834F-1E0852675358}" type="datetimeFigureOut">
              <a:rPr lang="en-US" smtClean="0"/>
              <a:t>7/25/2021</a:t>
            </a:fld>
            <a:endParaRPr lang="en-US"/>
          </a:p>
        </p:txBody>
      </p:sp>
      <p:sp>
        <p:nvSpPr>
          <p:cNvPr id="5" name="Footer Placeholder 4">
            <a:extLst>
              <a:ext uri="{FF2B5EF4-FFF2-40B4-BE49-F238E27FC236}">
                <a16:creationId xmlns:a16="http://schemas.microsoft.com/office/drawing/2014/main" id="{1F512E55-1AE1-42D8-B26F-5AA7AF7361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5E347A2-C3D9-4E2B-996F-28F16F18AD0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F1FFAC-DC42-466B-BD24-D867B31E40BF}" type="slidenum">
              <a:rPr lang="en-US" smtClean="0"/>
              <a:t>‹#›</a:t>
            </a:fld>
            <a:endParaRPr lang="en-US"/>
          </a:p>
        </p:txBody>
      </p:sp>
    </p:spTree>
    <p:extLst>
      <p:ext uri="{BB962C8B-B14F-4D97-AF65-F5344CB8AC3E}">
        <p14:creationId xmlns:p14="http://schemas.microsoft.com/office/powerpoint/2010/main" val="3492452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e Book of James | Open Resources">
            <a:extLst>
              <a:ext uri="{FF2B5EF4-FFF2-40B4-BE49-F238E27FC236}">
                <a16:creationId xmlns:a16="http://schemas.microsoft.com/office/drawing/2014/main" id="{1D2C5D30-DC4D-4124-8D08-3CBB4FADC5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8834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142475-2AB9-4C8C-949D-3C7DCDEF5F7D}"/>
              </a:ext>
            </a:extLst>
          </p:cNvPr>
          <p:cNvSpPr txBox="1"/>
          <p:nvPr/>
        </p:nvSpPr>
        <p:spPr>
          <a:xfrm>
            <a:off x="285750" y="323850"/>
            <a:ext cx="10887075" cy="5016758"/>
          </a:xfrm>
          <a:prstGeom prst="rect">
            <a:avLst/>
          </a:prstGeom>
          <a:noFill/>
        </p:spPr>
        <p:txBody>
          <a:bodyPr wrap="square" rtlCol="0">
            <a:spAutoFit/>
          </a:bodyPr>
          <a:lstStyle/>
          <a:p>
            <a:r>
              <a:rPr lang="en-US" sz="3200" b="1" dirty="0"/>
              <a:t>James 2</a:t>
            </a:r>
          </a:p>
          <a:p>
            <a:r>
              <a:rPr lang="en-US" sz="3200" b="0" i="0" dirty="0">
                <a:solidFill>
                  <a:srgbClr val="000000"/>
                </a:solidFill>
                <a:effectLst/>
                <a:latin typeface="system-ui"/>
              </a:rPr>
              <a:t>My brothers and sisters, believers in our glorious Lord Jesus Christ must not show </a:t>
            </a:r>
            <a:r>
              <a:rPr lang="en-US" sz="3200" b="1" i="0" dirty="0">
                <a:solidFill>
                  <a:srgbClr val="000000"/>
                </a:solidFill>
                <a:effectLst/>
                <a:latin typeface="system-ui"/>
              </a:rPr>
              <a:t>favoritism</a:t>
            </a:r>
            <a:r>
              <a:rPr lang="en-US" sz="3200" b="0" i="0" dirty="0">
                <a:solidFill>
                  <a:srgbClr val="000000"/>
                </a:solidFill>
                <a:effectLst/>
                <a:latin typeface="system-ui"/>
              </a:rPr>
              <a:t>. </a:t>
            </a:r>
            <a:r>
              <a:rPr lang="en-US" sz="3200" b="1" i="0" baseline="30000" dirty="0">
                <a:solidFill>
                  <a:srgbClr val="000000"/>
                </a:solidFill>
                <a:effectLst/>
                <a:latin typeface="system-ui"/>
              </a:rPr>
              <a:t>2 </a:t>
            </a:r>
            <a:r>
              <a:rPr lang="en-US" sz="3200" b="0" i="0" dirty="0">
                <a:solidFill>
                  <a:srgbClr val="000000"/>
                </a:solidFill>
                <a:effectLst/>
                <a:latin typeface="system-ui"/>
              </a:rPr>
              <a:t>Suppose a man comes into your meeting wearing a gold ring and fine clothes, and a poor man in filthy old clothes also comes in. </a:t>
            </a:r>
            <a:r>
              <a:rPr lang="en-US" sz="3200" b="1" i="0" baseline="30000" dirty="0">
                <a:solidFill>
                  <a:srgbClr val="000000"/>
                </a:solidFill>
                <a:effectLst/>
                <a:latin typeface="system-ui"/>
              </a:rPr>
              <a:t>3 </a:t>
            </a:r>
            <a:r>
              <a:rPr lang="en-US" sz="3200" b="0" i="0" dirty="0">
                <a:solidFill>
                  <a:srgbClr val="000000"/>
                </a:solidFill>
                <a:effectLst/>
                <a:latin typeface="system-ui"/>
              </a:rPr>
              <a:t>If you show special attention to the man wearing fine clothes and say, “Here’s a good seat for you,” but say to the poor man, “You stand there” or “Sit on the floor by my feet,” </a:t>
            </a:r>
            <a:r>
              <a:rPr lang="en-US" sz="3200" b="1" i="0" baseline="30000" dirty="0">
                <a:solidFill>
                  <a:srgbClr val="000000"/>
                </a:solidFill>
                <a:effectLst/>
                <a:latin typeface="system-ui"/>
              </a:rPr>
              <a:t>4 </a:t>
            </a:r>
            <a:r>
              <a:rPr lang="en-US" sz="3200" b="0" i="0" dirty="0">
                <a:solidFill>
                  <a:srgbClr val="000000"/>
                </a:solidFill>
                <a:effectLst/>
                <a:latin typeface="system-ui"/>
              </a:rPr>
              <a:t>have you not discriminated among yourselves and become </a:t>
            </a:r>
            <a:r>
              <a:rPr lang="en-US" sz="3200" b="1" i="0" dirty="0">
                <a:solidFill>
                  <a:srgbClr val="000000"/>
                </a:solidFill>
                <a:effectLst/>
                <a:latin typeface="system-ui"/>
              </a:rPr>
              <a:t>judges</a:t>
            </a:r>
            <a:r>
              <a:rPr lang="en-US" sz="3200" b="0" i="0" dirty="0">
                <a:solidFill>
                  <a:srgbClr val="000000"/>
                </a:solidFill>
                <a:effectLst/>
                <a:latin typeface="system-ui"/>
              </a:rPr>
              <a:t> with evil thoughts?...</a:t>
            </a:r>
          </a:p>
          <a:p>
            <a:endParaRPr lang="en-US" sz="3200" dirty="0"/>
          </a:p>
        </p:txBody>
      </p:sp>
      <p:sp>
        <p:nvSpPr>
          <p:cNvPr id="3" name="TextBox 2">
            <a:extLst>
              <a:ext uri="{FF2B5EF4-FFF2-40B4-BE49-F238E27FC236}">
                <a16:creationId xmlns:a16="http://schemas.microsoft.com/office/drawing/2014/main" id="{F6896F27-CB72-4D6A-9220-7A71C10A43E1}"/>
              </a:ext>
            </a:extLst>
          </p:cNvPr>
          <p:cNvSpPr txBox="1"/>
          <p:nvPr/>
        </p:nvSpPr>
        <p:spPr>
          <a:xfrm>
            <a:off x="285750" y="4714875"/>
            <a:ext cx="11353800" cy="1569660"/>
          </a:xfrm>
          <a:prstGeom prst="rect">
            <a:avLst/>
          </a:prstGeom>
          <a:noFill/>
        </p:spPr>
        <p:txBody>
          <a:bodyPr wrap="square" rtlCol="0">
            <a:spAutoFit/>
          </a:bodyPr>
          <a:lstStyle/>
          <a:p>
            <a:r>
              <a:rPr lang="en-US" sz="3200" b="1" i="0" baseline="30000" dirty="0">
                <a:solidFill>
                  <a:srgbClr val="000000"/>
                </a:solidFill>
                <a:effectLst/>
                <a:latin typeface="system-ui"/>
              </a:rPr>
              <a:t>6 </a:t>
            </a:r>
            <a:r>
              <a:rPr lang="en-US" sz="3200" b="0" i="0" dirty="0">
                <a:solidFill>
                  <a:srgbClr val="000000"/>
                </a:solidFill>
                <a:effectLst/>
                <a:latin typeface="system-ui"/>
              </a:rPr>
              <a:t>But you have dishonored the poor. Is it not the rich who are exploiting you? Are they not the ones who are </a:t>
            </a:r>
            <a:r>
              <a:rPr lang="en-US" sz="3200" b="1" i="0" dirty="0">
                <a:solidFill>
                  <a:srgbClr val="000000"/>
                </a:solidFill>
                <a:effectLst/>
                <a:latin typeface="system-ui"/>
              </a:rPr>
              <a:t>dragging you into court</a:t>
            </a:r>
            <a:r>
              <a:rPr lang="en-US" sz="3200" b="0" i="0" dirty="0">
                <a:solidFill>
                  <a:srgbClr val="000000"/>
                </a:solidFill>
                <a:effectLst/>
                <a:latin typeface="system-ui"/>
              </a:rPr>
              <a:t>? </a:t>
            </a:r>
            <a:endParaRPr lang="en-US" sz="3200" dirty="0"/>
          </a:p>
        </p:txBody>
      </p:sp>
    </p:spTree>
    <p:extLst>
      <p:ext uri="{BB962C8B-B14F-4D97-AF65-F5344CB8AC3E}">
        <p14:creationId xmlns:p14="http://schemas.microsoft.com/office/powerpoint/2010/main" val="1469477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B6B6E0-5647-467A-9846-93C6EC44EA04}"/>
              </a:ext>
            </a:extLst>
          </p:cNvPr>
          <p:cNvSpPr txBox="1"/>
          <p:nvPr/>
        </p:nvSpPr>
        <p:spPr>
          <a:xfrm>
            <a:off x="285750" y="361950"/>
            <a:ext cx="11353800" cy="4031873"/>
          </a:xfrm>
          <a:prstGeom prst="rect">
            <a:avLst/>
          </a:prstGeom>
          <a:noFill/>
        </p:spPr>
        <p:txBody>
          <a:bodyPr wrap="square" rtlCol="0">
            <a:spAutoFit/>
          </a:bodyPr>
          <a:lstStyle/>
          <a:p>
            <a:r>
              <a:rPr lang="en-US" sz="3200" b="1" dirty="0"/>
              <a:t>James 2</a:t>
            </a:r>
          </a:p>
          <a:p>
            <a:r>
              <a:rPr lang="en-US" sz="3200" b="1" i="0" baseline="30000" dirty="0">
                <a:solidFill>
                  <a:srgbClr val="000000"/>
                </a:solidFill>
                <a:effectLst/>
                <a:latin typeface="system-ui"/>
              </a:rPr>
              <a:t>5 </a:t>
            </a:r>
            <a:r>
              <a:rPr lang="en-US" sz="3200" b="0" i="0" dirty="0">
                <a:solidFill>
                  <a:srgbClr val="000000"/>
                </a:solidFill>
                <a:effectLst/>
                <a:latin typeface="system-ui"/>
              </a:rPr>
              <a:t>Listen, my dear brothers and sisters: </a:t>
            </a:r>
            <a:r>
              <a:rPr lang="en-US" sz="3200" b="1" i="0" dirty="0">
                <a:solidFill>
                  <a:srgbClr val="000000"/>
                </a:solidFill>
                <a:effectLst/>
                <a:latin typeface="system-ui"/>
              </a:rPr>
              <a:t>Has not God chosen those who are poor</a:t>
            </a:r>
            <a:r>
              <a:rPr lang="en-US" sz="3200" b="0" i="0" dirty="0">
                <a:solidFill>
                  <a:srgbClr val="000000"/>
                </a:solidFill>
                <a:effectLst/>
                <a:latin typeface="system-ui"/>
              </a:rPr>
              <a:t> in the eyes of the world to be rich in faith and to inherit the kingdom he promised those who love him? </a:t>
            </a:r>
            <a:r>
              <a:rPr lang="en-US" sz="3200" b="1" i="0" baseline="30000" dirty="0">
                <a:solidFill>
                  <a:srgbClr val="000000"/>
                </a:solidFill>
                <a:effectLst/>
                <a:latin typeface="system-ui"/>
              </a:rPr>
              <a:t>6 </a:t>
            </a:r>
            <a:r>
              <a:rPr lang="en-US" sz="3200" b="0" i="0" dirty="0">
                <a:solidFill>
                  <a:srgbClr val="000000"/>
                </a:solidFill>
                <a:effectLst/>
                <a:latin typeface="system-ui"/>
              </a:rPr>
              <a:t>But you have dishonored the poor. Is it not the rich who are exploiting you? Are they not the ones who are dragging you into court? </a:t>
            </a:r>
            <a:r>
              <a:rPr lang="en-US" sz="3200" b="1" i="0" baseline="30000" dirty="0">
                <a:solidFill>
                  <a:srgbClr val="000000"/>
                </a:solidFill>
                <a:effectLst/>
                <a:latin typeface="system-ui"/>
              </a:rPr>
              <a:t>7 </a:t>
            </a:r>
            <a:r>
              <a:rPr lang="en-US" sz="3200" b="0" i="0" dirty="0">
                <a:solidFill>
                  <a:srgbClr val="000000"/>
                </a:solidFill>
                <a:effectLst/>
                <a:latin typeface="system-ui"/>
              </a:rPr>
              <a:t>Are they not the ones who are blaspheming the noble name of him to whom you belong?</a:t>
            </a:r>
            <a:endParaRPr lang="en-US" sz="3200" b="1" dirty="0"/>
          </a:p>
        </p:txBody>
      </p:sp>
    </p:spTree>
    <p:extLst>
      <p:ext uri="{BB962C8B-B14F-4D97-AF65-F5344CB8AC3E}">
        <p14:creationId xmlns:p14="http://schemas.microsoft.com/office/powerpoint/2010/main" val="12019175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09415A-A713-4655-9B5E-7E9941E8A035}"/>
              </a:ext>
            </a:extLst>
          </p:cNvPr>
          <p:cNvSpPr txBox="1"/>
          <p:nvPr/>
        </p:nvSpPr>
        <p:spPr>
          <a:xfrm>
            <a:off x="438149" y="304800"/>
            <a:ext cx="11249025" cy="5262979"/>
          </a:xfrm>
          <a:prstGeom prst="rect">
            <a:avLst/>
          </a:prstGeom>
          <a:noFill/>
        </p:spPr>
        <p:txBody>
          <a:bodyPr wrap="square" rtlCol="0">
            <a:spAutoFit/>
          </a:bodyPr>
          <a:lstStyle/>
          <a:p>
            <a:pPr algn="l"/>
            <a:r>
              <a:rPr lang="en-US" sz="2800" b="1" i="0" u="none" strike="noStrike" dirty="0">
                <a:effectLst/>
              </a:rPr>
              <a:t>James 1:10-11</a:t>
            </a:r>
          </a:p>
          <a:p>
            <a:pPr algn="l"/>
            <a:r>
              <a:rPr lang="en-US" sz="2800" b="0" i="0" dirty="0">
                <a:solidFill>
                  <a:srgbClr val="000000"/>
                </a:solidFill>
                <a:effectLst/>
                <a:latin typeface="system-ui"/>
              </a:rPr>
              <a:t>But the </a:t>
            </a:r>
            <a:r>
              <a:rPr lang="en-US" sz="2800" b="1" i="0" dirty="0">
                <a:solidFill>
                  <a:srgbClr val="000000"/>
                </a:solidFill>
                <a:effectLst/>
                <a:latin typeface="system-ui"/>
              </a:rPr>
              <a:t>rich</a:t>
            </a:r>
            <a:r>
              <a:rPr lang="en-US" sz="2800" b="0" i="0" dirty="0">
                <a:solidFill>
                  <a:srgbClr val="000000"/>
                </a:solidFill>
                <a:effectLst/>
                <a:latin typeface="system-ui"/>
              </a:rPr>
              <a:t> should take pride in their humiliation—since they will pass away like a wild flower. For the sun rises with scorching heat and withers the plant; its blossom falls and its beauty is destroyed. In the same way, the </a:t>
            </a:r>
            <a:r>
              <a:rPr lang="en-US" sz="2800" b="1" i="0" dirty="0">
                <a:solidFill>
                  <a:srgbClr val="000000"/>
                </a:solidFill>
                <a:effectLst/>
                <a:latin typeface="system-ui"/>
              </a:rPr>
              <a:t>rich</a:t>
            </a:r>
            <a:r>
              <a:rPr lang="en-US" sz="2800" b="0" i="0" dirty="0">
                <a:solidFill>
                  <a:srgbClr val="000000"/>
                </a:solidFill>
                <a:effectLst/>
                <a:latin typeface="system-ui"/>
              </a:rPr>
              <a:t> will fade away even while they go about their business.</a:t>
            </a:r>
          </a:p>
          <a:p>
            <a:endParaRPr lang="en-US" sz="2800" dirty="0"/>
          </a:p>
          <a:p>
            <a:r>
              <a:rPr lang="en-US" sz="2800" b="1" dirty="0"/>
              <a:t>James 5</a:t>
            </a:r>
          </a:p>
          <a:p>
            <a:r>
              <a:rPr lang="en-US" sz="2800" b="0" i="0" dirty="0">
                <a:solidFill>
                  <a:srgbClr val="000000"/>
                </a:solidFill>
                <a:effectLst/>
                <a:latin typeface="system-ui"/>
              </a:rPr>
              <a:t>Now listen, you </a:t>
            </a:r>
            <a:r>
              <a:rPr lang="en-US" sz="2800" b="1" i="0" dirty="0">
                <a:solidFill>
                  <a:srgbClr val="000000"/>
                </a:solidFill>
                <a:effectLst/>
                <a:latin typeface="system-ui"/>
              </a:rPr>
              <a:t>rich</a:t>
            </a:r>
            <a:r>
              <a:rPr lang="en-US" sz="2800" b="0" i="0" dirty="0">
                <a:solidFill>
                  <a:srgbClr val="000000"/>
                </a:solidFill>
                <a:effectLst/>
                <a:latin typeface="system-ui"/>
              </a:rPr>
              <a:t> people, weep and wail because of the misery that is coming on you. </a:t>
            </a:r>
            <a:r>
              <a:rPr lang="en-US" sz="2800" b="1" i="0" baseline="30000" dirty="0">
                <a:solidFill>
                  <a:srgbClr val="000000"/>
                </a:solidFill>
                <a:effectLst/>
                <a:latin typeface="system-ui"/>
              </a:rPr>
              <a:t>2 </a:t>
            </a:r>
            <a:r>
              <a:rPr lang="en-US" sz="2800" b="0" i="0" dirty="0">
                <a:solidFill>
                  <a:srgbClr val="000000"/>
                </a:solidFill>
                <a:effectLst/>
                <a:latin typeface="system-ui"/>
              </a:rPr>
              <a:t>Your wealth has rotted, and moths have eaten your clothes. </a:t>
            </a:r>
            <a:r>
              <a:rPr lang="en-US" sz="2800" b="1" i="0" baseline="30000" dirty="0">
                <a:solidFill>
                  <a:srgbClr val="000000"/>
                </a:solidFill>
                <a:effectLst/>
                <a:latin typeface="system-ui"/>
              </a:rPr>
              <a:t>3 </a:t>
            </a:r>
            <a:r>
              <a:rPr lang="en-US" sz="2800" b="0" i="0" dirty="0">
                <a:solidFill>
                  <a:srgbClr val="000000"/>
                </a:solidFill>
                <a:effectLst/>
                <a:latin typeface="system-ui"/>
              </a:rPr>
              <a:t>Your gold and silver are corroded. Their corrosion will testify against you and eat your flesh like fire. You have hoarded wealth in the last days.</a:t>
            </a:r>
            <a:endParaRPr lang="en-US" sz="2800" dirty="0"/>
          </a:p>
        </p:txBody>
      </p:sp>
    </p:spTree>
    <p:extLst>
      <p:ext uri="{BB962C8B-B14F-4D97-AF65-F5344CB8AC3E}">
        <p14:creationId xmlns:p14="http://schemas.microsoft.com/office/powerpoint/2010/main" val="2591656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208A64-C8BB-41D3-97C0-B23A597B31F9}"/>
              </a:ext>
            </a:extLst>
          </p:cNvPr>
          <p:cNvSpPr txBox="1"/>
          <p:nvPr/>
        </p:nvSpPr>
        <p:spPr>
          <a:xfrm>
            <a:off x="381000" y="381000"/>
            <a:ext cx="11096625" cy="6124754"/>
          </a:xfrm>
          <a:prstGeom prst="rect">
            <a:avLst/>
          </a:prstGeom>
          <a:noFill/>
        </p:spPr>
        <p:txBody>
          <a:bodyPr wrap="square" rtlCol="0">
            <a:spAutoFit/>
          </a:bodyPr>
          <a:lstStyle/>
          <a:p>
            <a:r>
              <a:rPr lang="en-US" sz="2800" b="1" dirty="0"/>
              <a:t>Matthew 5</a:t>
            </a:r>
          </a:p>
          <a:p>
            <a:r>
              <a:rPr lang="en-US" sz="2800" b="1" i="0" baseline="30000" dirty="0">
                <a:solidFill>
                  <a:srgbClr val="000000"/>
                </a:solidFill>
                <a:effectLst/>
                <a:latin typeface="system-ui"/>
              </a:rPr>
              <a:t>19 </a:t>
            </a:r>
            <a:r>
              <a:rPr lang="en-US" sz="2800" b="0" i="0" dirty="0">
                <a:solidFill>
                  <a:srgbClr val="000000"/>
                </a:solidFill>
                <a:effectLst/>
                <a:latin typeface="system-ui"/>
              </a:rPr>
              <a:t>“Do not store up for yourselves treasures on earth, where moths and vermin destroy, and where thieves break in and steal. </a:t>
            </a:r>
            <a:r>
              <a:rPr lang="en-US" sz="2800" b="1" i="0" baseline="30000" dirty="0">
                <a:solidFill>
                  <a:srgbClr val="000000"/>
                </a:solidFill>
                <a:effectLst/>
                <a:latin typeface="system-ui"/>
              </a:rPr>
              <a:t>20 </a:t>
            </a:r>
            <a:r>
              <a:rPr lang="en-US" sz="2800" b="0" i="0" dirty="0">
                <a:solidFill>
                  <a:srgbClr val="000000"/>
                </a:solidFill>
                <a:effectLst/>
                <a:latin typeface="system-ui"/>
              </a:rPr>
              <a:t>But store up for yourselves treasures in heaven, where moths and vermin do not destroy, and where thieves do not break in and steal. </a:t>
            </a:r>
            <a:r>
              <a:rPr lang="en-US" sz="2800" b="1" i="0" baseline="30000" dirty="0">
                <a:solidFill>
                  <a:srgbClr val="000000"/>
                </a:solidFill>
                <a:effectLst/>
                <a:latin typeface="system-ui"/>
              </a:rPr>
              <a:t>21 </a:t>
            </a:r>
            <a:r>
              <a:rPr lang="en-US" sz="2800" b="0" i="0" dirty="0">
                <a:solidFill>
                  <a:srgbClr val="000000"/>
                </a:solidFill>
                <a:effectLst/>
                <a:latin typeface="system-ui"/>
              </a:rPr>
              <a:t>For where your treasure is, there your heart will be also…</a:t>
            </a:r>
            <a:endParaRPr lang="en-US" sz="2800" dirty="0">
              <a:solidFill>
                <a:srgbClr val="000000"/>
              </a:solidFill>
              <a:latin typeface="system-ui"/>
            </a:endParaRPr>
          </a:p>
          <a:p>
            <a:pPr algn="l"/>
            <a:r>
              <a:rPr lang="en-US" sz="2800" b="1" i="0" baseline="30000" dirty="0">
                <a:solidFill>
                  <a:srgbClr val="000000"/>
                </a:solidFill>
                <a:effectLst/>
                <a:latin typeface="system-ui"/>
              </a:rPr>
              <a:t>24 </a:t>
            </a:r>
            <a:r>
              <a:rPr lang="en-US" sz="2800" b="0" i="0" dirty="0">
                <a:solidFill>
                  <a:srgbClr val="000000"/>
                </a:solidFill>
                <a:effectLst/>
                <a:latin typeface="system-ui"/>
              </a:rPr>
              <a:t>“No one can serve two masters. Either you will hate the one and love the other, or you will be devoted to the one and despise the other. You cannot serve both God and money.</a:t>
            </a:r>
          </a:p>
          <a:p>
            <a:pPr algn="l"/>
            <a:r>
              <a:rPr lang="en-US" sz="2800" b="1" i="0" baseline="30000" dirty="0">
                <a:solidFill>
                  <a:srgbClr val="000000"/>
                </a:solidFill>
                <a:effectLst/>
                <a:latin typeface="system-ui"/>
              </a:rPr>
              <a:t>25 </a:t>
            </a:r>
            <a:r>
              <a:rPr lang="en-US" sz="2800" b="0" i="0" dirty="0">
                <a:solidFill>
                  <a:srgbClr val="000000"/>
                </a:solidFill>
                <a:effectLst/>
                <a:latin typeface="system-ui"/>
              </a:rPr>
              <a:t>“Therefore I tell you, do not worry about your life, what you will eat or drink; or about your body, what you will wear. </a:t>
            </a:r>
          </a:p>
          <a:p>
            <a:pPr algn="l"/>
            <a:endParaRPr lang="en-US" sz="2800" dirty="0">
              <a:solidFill>
                <a:srgbClr val="000000"/>
              </a:solidFill>
              <a:latin typeface="system-ui"/>
            </a:endParaRPr>
          </a:p>
          <a:p>
            <a:pPr algn="l"/>
            <a:endParaRPr lang="en-US" sz="2800" b="0" i="0" dirty="0">
              <a:solidFill>
                <a:srgbClr val="000000"/>
              </a:solidFill>
              <a:effectLst/>
              <a:latin typeface="system-ui"/>
            </a:endParaRPr>
          </a:p>
          <a:p>
            <a:endParaRPr lang="en-US" sz="2800" dirty="0"/>
          </a:p>
        </p:txBody>
      </p:sp>
    </p:spTree>
    <p:extLst>
      <p:ext uri="{BB962C8B-B14F-4D97-AF65-F5344CB8AC3E}">
        <p14:creationId xmlns:p14="http://schemas.microsoft.com/office/powerpoint/2010/main" val="25083976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37E2580-C860-439E-AEED-65F725EAE6A4}"/>
              </a:ext>
            </a:extLst>
          </p:cNvPr>
          <p:cNvSpPr txBox="1"/>
          <p:nvPr/>
        </p:nvSpPr>
        <p:spPr>
          <a:xfrm>
            <a:off x="342900" y="247650"/>
            <a:ext cx="11287125" cy="5632311"/>
          </a:xfrm>
          <a:prstGeom prst="rect">
            <a:avLst/>
          </a:prstGeom>
          <a:noFill/>
        </p:spPr>
        <p:txBody>
          <a:bodyPr wrap="square" rtlCol="0">
            <a:spAutoFit/>
          </a:bodyPr>
          <a:lstStyle/>
          <a:p>
            <a:r>
              <a:rPr lang="en-US" sz="2400" b="1" dirty="0"/>
              <a:t>Luke 6</a:t>
            </a:r>
          </a:p>
          <a:p>
            <a:pPr algn="l"/>
            <a:r>
              <a:rPr lang="en-US" sz="2400" b="1" i="0" baseline="30000" dirty="0">
                <a:solidFill>
                  <a:srgbClr val="000000"/>
                </a:solidFill>
                <a:effectLst/>
                <a:latin typeface="system-ui"/>
              </a:rPr>
              <a:t>20 </a:t>
            </a:r>
            <a:r>
              <a:rPr lang="en-US" sz="2400" b="0" i="0" dirty="0">
                <a:solidFill>
                  <a:srgbClr val="000000"/>
                </a:solidFill>
                <a:effectLst/>
                <a:latin typeface="system-ui"/>
              </a:rPr>
              <a:t>Looking at his disciples, he said:</a:t>
            </a:r>
          </a:p>
          <a:p>
            <a:pPr algn="l"/>
            <a:r>
              <a:rPr lang="en-US" sz="2400" b="0" i="0" dirty="0">
                <a:solidFill>
                  <a:srgbClr val="000000"/>
                </a:solidFill>
                <a:effectLst/>
                <a:latin typeface="system-ui"/>
              </a:rPr>
              <a:t>“Blessed are you who are poor,</a:t>
            </a:r>
            <a:br>
              <a:rPr lang="en-US" sz="2400" b="0" i="0" dirty="0">
                <a:solidFill>
                  <a:srgbClr val="000000"/>
                </a:solidFill>
                <a:effectLst/>
                <a:latin typeface="system-ui"/>
              </a:rPr>
            </a:br>
            <a:r>
              <a:rPr lang="en-US" sz="2400" b="0" i="0" dirty="0">
                <a:solidFill>
                  <a:srgbClr val="000000"/>
                </a:solidFill>
                <a:effectLst/>
                <a:latin typeface="Courier New" panose="02070309020205020404" pitchFamily="49" charset="0"/>
              </a:rPr>
              <a:t>    </a:t>
            </a:r>
            <a:r>
              <a:rPr lang="en-US" sz="2400" b="0" i="0" dirty="0">
                <a:solidFill>
                  <a:srgbClr val="000000"/>
                </a:solidFill>
                <a:effectLst/>
                <a:latin typeface="system-ui"/>
              </a:rPr>
              <a:t>for yours is the kingdom of God.</a:t>
            </a:r>
            <a:br>
              <a:rPr lang="en-US" sz="2400" b="0" i="0" dirty="0">
                <a:solidFill>
                  <a:srgbClr val="000000"/>
                </a:solidFill>
                <a:effectLst/>
                <a:latin typeface="system-ui"/>
              </a:rPr>
            </a:br>
            <a:r>
              <a:rPr lang="en-US" sz="2400" b="1" i="0" baseline="30000" dirty="0">
                <a:solidFill>
                  <a:srgbClr val="000000"/>
                </a:solidFill>
                <a:effectLst/>
                <a:latin typeface="system-ui"/>
              </a:rPr>
              <a:t>21 </a:t>
            </a:r>
            <a:r>
              <a:rPr lang="en-US" sz="2400" b="0" i="0" dirty="0">
                <a:solidFill>
                  <a:srgbClr val="000000"/>
                </a:solidFill>
                <a:effectLst/>
                <a:latin typeface="system-ui"/>
              </a:rPr>
              <a:t>Blessed are you who hunger now,</a:t>
            </a:r>
            <a:br>
              <a:rPr lang="en-US" sz="2400" b="0" i="0" dirty="0">
                <a:solidFill>
                  <a:srgbClr val="000000"/>
                </a:solidFill>
                <a:effectLst/>
                <a:latin typeface="system-ui"/>
              </a:rPr>
            </a:br>
            <a:r>
              <a:rPr lang="en-US" sz="2400" b="0" i="0" dirty="0">
                <a:solidFill>
                  <a:srgbClr val="000000"/>
                </a:solidFill>
                <a:effectLst/>
                <a:latin typeface="Courier New" panose="02070309020205020404" pitchFamily="49" charset="0"/>
              </a:rPr>
              <a:t>    </a:t>
            </a:r>
            <a:r>
              <a:rPr lang="en-US" sz="2400" b="0" i="0" dirty="0">
                <a:solidFill>
                  <a:srgbClr val="000000"/>
                </a:solidFill>
                <a:effectLst/>
                <a:latin typeface="system-ui"/>
              </a:rPr>
              <a:t>for you will be satisfied.</a:t>
            </a:r>
            <a:br>
              <a:rPr lang="en-US" sz="2400" b="0" i="0" dirty="0">
                <a:solidFill>
                  <a:srgbClr val="000000"/>
                </a:solidFill>
                <a:effectLst/>
                <a:latin typeface="system-ui"/>
              </a:rPr>
            </a:br>
            <a:r>
              <a:rPr lang="en-US" sz="2400" b="0" i="0" dirty="0">
                <a:solidFill>
                  <a:srgbClr val="000000"/>
                </a:solidFill>
                <a:effectLst/>
                <a:latin typeface="system-ui"/>
              </a:rPr>
              <a:t>Blessed are you who weep now,</a:t>
            </a:r>
            <a:br>
              <a:rPr lang="en-US" sz="2400" b="0" i="0" dirty="0">
                <a:solidFill>
                  <a:srgbClr val="000000"/>
                </a:solidFill>
                <a:effectLst/>
                <a:latin typeface="system-ui"/>
              </a:rPr>
            </a:br>
            <a:r>
              <a:rPr lang="en-US" sz="2400" b="0" i="0" dirty="0">
                <a:solidFill>
                  <a:srgbClr val="000000"/>
                </a:solidFill>
                <a:effectLst/>
                <a:latin typeface="Courier New" panose="02070309020205020404" pitchFamily="49" charset="0"/>
              </a:rPr>
              <a:t>    </a:t>
            </a:r>
            <a:r>
              <a:rPr lang="en-US" sz="2400" b="0" i="0" dirty="0">
                <a:solidFill>
                  <a:srgbClr val="000000"/>
                </a:solidFill>
                <a:effectLst/>
                <a:latin typeface="system-ui"/>
              </a:rPr>
              <a:t>for you will laugh.</a:t>
            </a:r>
            <a:br>
              <a:rPr lang="en-US" sz="2400" b="0" i="0" dirty="0">
                <a:solidFill>
                  <a:srgbClr val="000000"/>
                </a:solidFill>
                <a:effectLst/>
                <a:latin typeface="system-ui"/>
              </a:rPr>
            </a:br>
            <a:r>
              <a:rPr lang="en-US" sz="2400" b="1" i="0" baseline="30000" dirty="0">
                <a:solidFill>
                  <a:srgbClr val="000000"/>
                </a:solidFill>
                <a:effectLst/>
                <a:latin typeface="system-ui"/>
              </a:rPr>
              <a:t>22 </a:t>
            </a:r>
            <a:r>
              <a:rPr lang="en-US" sz="2400" b="0" i="0" dirty="0">
                <a:solidFill>
                  <a:srgbClr val="000000"/>
                </a:solidFill>
                <a:effectLst/>
                <a:latin typeface="system-ui"/>
              </a:rPr>
              <a:t>Blessed are you when people hate you,</a:t>
            </a:r>
            <a:br>
              <a:rPr lang="en-US" sz="2400" b="0" i="0" dirty="0">
                <a:solidFill>
                  <a:srgbClr val="000000"/>
                </a:solidFill>
                <a:effectLst/>
                <a:latin typeface="system-ui"/>
              </a:rPr>
            </a:br>
            <a:r>
              <a:rPr lang="en-US" sz="2400" b="0" i="0" dirty="0">
                <a:solidFill>
                  <a:srgbClr val="000000"/>
                </a:solidFill>
                <a:effectLst/>
                <a:latin typeface="Courier New" panose="02070309020205020404" pitchFamily="49" charset="0"/>
              </a:rPr>
              <a:t>    </a:t>
            </a:r>
            <a:r>
              <a:rPr lang="en-US" sz="2400" b="0" i="0" dirty="0">
                <a:solidFill>
                  <a:srgbClr val="000000"/>
                </a:solidFill>
                <a:effectLst/>
                <a:latin typeface="system-ui"/>
              </a:rPr>
              <a:t>when they exclude you and insult you</a:t>
            </a:r>
            <a:br>
              <a:rPr lang="en-US" sz="2400" b="0" i="0" dirty="0">
                <a:solidFill>
                  <a:srgbClr val="000000"/>
                </a:solidFill>
                <a:effectLst/>
                <a:latin typeface="system-ui"/>
              </a:rPr>
            </a:br>
            <a:r>
              <a:rPr lang="en-US" sz="2400" b="0" i="0" dirty="0">
                <a:solidFill>
                  <a:srgbClr val="000000"/>
                </a:solidFill>
                <a:effectLst/>
                <a:latin typeface="Courier New" panose="02070309020205020404" pitchFamily="49" charset="0"/>
              </a:rPr>
              <a:t>    </a:t>
            </a:r>
            <a:r>
              <a:rPr lang="en-US" sz="2400" b="0" i="0" dirty="0">
                <a:solidFill>
                  <a:srgbClr val="000000"/>
                </a:solidFill>
                <a:effectLst/>
                <a:latin typeface="system-ui"/>
              </a:rPr>
              <a:t>and reject your name as evil,</a:t>
            </a:r>
            <a:br>
              <a:rPr lang="en-US" sz="2400" b="0" i="0" dirty="0">
                <a:solidFill>
                  <a:srgbClr val="000000"/>
                </a:solidFill>
                <a:effectLst/>
                <a:latin typeface="system-ui"/>
              </a:rPr>
            </a:br>
            <a:r>
              <a:rPr lang="en-US" sz="2400" b="0" i="0" dirty="0">
                <a:solidFill>
                  <a:srgbClr val="000000"/>
                </a:solidFill>
                <a:effectLst/>
                <a:latin typeface="system-ui"/>
              </a:rPr>
              <a:t>        because of the Son of Man.</a:t>
            </a:r>
          </a:p>
          <a:p>
            <a:pPr algn="l"/>
            <a:r>
              <a:rPr lang="en-US" sz="2400" b="1" i="0" baseline="30000" dirty="0">
                <a:solidFill>
                  <a:srgbClr val="000000"/>
                </a:solidFill>
                <a:effectLst/>
                <a:latin typeface="system-ui"/>
              </a:rPr>
              <a:t>23 </a:t>
            </a:r>
            <a:r>
              <a:rPr lang="en-US" sz="2400" b="0" i="0" dirty="0">
                <a:solidFill>
                  <a:srgbClr val="000000"/>
                </a:solidFill>
                <a:effectLst/>
                <a:latin typeface="system-ui"/>
              </a:rPr>
              <a:t>“Rejoice in that day and leap for joy, because great is your reward in heaven. For that is how their ancestors treated the prophets.</a:t>
            </a:r>
          </a:p>
          <a:p>
            <a:endParaRPr lang="en-US" sz="2400" dirty="0"/>
          </a:p>
        </p:txBody>
      </p:sp>
    </p:spTree>
    <p:extLst>
      <p:ext uri="{BB962C8B-B14F-4D97-AF65-F5344CB8AC3E}">
        <p14:creationId xmlns:p14="http://schemas.microsoft.com/office/powerpoint/2010/main" val="2758729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E82B84C-8C29-4205-9311-04C4A2924685}"/>
              </a:ext>
            </a:extLst>
          </p:cNvPr>
          <p:cNvSpPr txBox="1"/>
          <p:nvPr/>
        </p:nvSpPr>
        <p:spPr>
          <a:xfrm>
            <a:off x="400050" y="304800"/>
            <a:ext cx="11210925" cy="954107"/>
          </a:xfrm>
          <a:prstGeom prst="rect">
            <a:avLst/>
          </a:prstGeom>
          <a:noFill/>
        </p:spPr>
        <p:txBody>
          <a:bodyPr wrap="square" rtlCol="0">
            <a:spAutoFit/>
          </a:bodyPr>
          <a:lstStyle/>
          <a:p>
            <a:r>
              <a:rPr lang="en-US" sz="2800" dirty="0"/>
              <a:t>Poor men seek meat for their Stomach; rich Men Stomach for their Meat.</a:t>
            </a:r>
          </a:p>
          <a:p>
            <a:r>
              <a:rPr lang="en-US" sz="2800" dirty="0"/>
              <a:t>—  Dr. Thomas Fuller, 1654-1734,</a:t>
            </a:r>
          </a:p>
        </p:txBody>
      </p:sp>
    </p:spTree>
    <p:extLst>
      <p:ext uri="{BB962C8B-B14F-4D97-AF65-F5344CB8AC3E}">
        <p14:creationId xmlns:p14="http://schemas.microsoft.com/office/powerpoint/2010/main" val="2390838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B6B6E0-5647-467A-9846-93C6EC44EA04}"/>
              </a:ext>
            </a:extLst>
          </p:cNvPr>
          <p:cNvSpPr txBox="1"/>
          <p:nvPr/>
        </p:nvSpPr>
        <p:spPr>
          <a:xfrm>
            <a:off x="285750" y="361950"/>
            <a:ext cx="11353800" cy="4031873"/>
          </a:xfrm>
          <a:prstGeom prst="rect">
            <a:avLst/>
          </a:prstGeom>
          <a:noFill/>
        </p:spPr>
        <p:txBody>
          <a:bodyPr wrap="square" rtlCol="0">
            <a:spAutoFit/>
          </a:bodyPr>
          <a:lstStyle/>
          <a:p>
            <a:r>
              <a:rPr lang="en-US" sz="3200" b="1" dirty="0"/>
              <a:t>James 2</a:t>
            </a:r>
          </a:p>
          <a:p>
            <a:r>
              <a:rPr lang="en-US" sz="3200" b="1" i="0" baseline="30000" dirty="0">
                <a:solidFill>
                  <a:srgbClr val="000000"/>
                </a:solidFill>
                <a:effectLst/>
                <a:latin typeface="system-ui"/>
              </a:rPr>
              <a:t>5 </a:t>
            </a:r>
            <a:r>
              <a:rPr lang="en-US" sz="3200" b="0" i="0" dirty="0">
                <a:solidFill>
                  <a:srgbClr val="000000"/>
                </a:solidFill>
                <a:effectLst/>
                <a:latin typeface="system-ui"/>
              </a:rPr>
              <a:t>Listen, my dear brothers and sisters: </a:t>
            </a:r>
            <a:r>
              <a:rPr lang="en-US" sz="3200" b="1" i="0" dirty="0">
                <a:solidFill>
                  <a:srgbClr val="000000"/>
                </a:solidFill>
                <a:effectLst/>
                <a:latin typeface="system-ui"/>
              </a:rPr>
              <a:t>Has not God chosen those who are poor</a:t>
            </a:r>
            <a:r>
              <a:rPr lang="en-US" sz="3200" b="0" i="0" dirty="0">
                <a:solidFill>
                  <a:srgbClr val="000000"/>
                </a:solidFill>
                <a:effectLst/>
                <a:latin typeface="system-ui"/>
              </a:rPr>
              <a:t> in the eyes of the world to be rich in faith and to inherit the kingdom he promised those who love him? </a:t>
            </a:r>
            <a:r>
              <a:rPr lang="en-US" sz="3200" b="1" i="0" baseline="30000" dirty="0">
                <a:solidFill>
                  <a:srgbClr val="000000"/>
                </a:solidFill>
                <a:effectLst/>
                <a:latin typeface="system-ui"/>
              </a:rPr>
              <a:t>6 </a:t>
            </a:r>
            <a:r>
              <a:rPr lang="en-US" sz="3200" b="0" i="0" dirty="0">
                <a:solidFill>
                  <a:srgbClr val="000000"/>
                </a:solidFill>
                <a:effectLst/>
                <a:latin typeface="system-ui"/>
              </a:rPr>
              <a:t>But you have dishonored the poor. Is it not the rich who are exploiting you? Are they not the ones who are dragging you into court? </a:t>
            </a:r>
            <a:r>
              <a:rPr lang="en-US" sz="3200" b="1" i="0" baseline="30000" dirty="0">
                <a:solidFill>
                  <a:srgbClr val="000000"/>
                </a:solidFill>
                <a:effectLst/>
                <a:latin typeface="system-ui"/>
              </a:rPr>
              <a:t>7 </a:t>
            </a:r>
            <a:r>
              <a:rPr lang="en-US" sz="3200" b="0" i="0" dirty="0">
                <a:solidFill>
                  <a:srgbClr val="000000"/>
                </a:solidFill>
                <a:effectLst/>
                <a:latin typeface="system-ui"/>
              </a:rPr>
              <a:t>Are they not the ones who are blaspheming the noble name of him to whom you belong?</a:t>
            </a:r>
            <a:endParaRPr lang="en-US" sz="3200" b="1" dirty="0"/>
          </a:p>
        </p:txBody>
      </p:sp>
    </p:spTree>
    <p:extLst>
      <p:ext uri="{BB962C8B-B14F-4D97-AF65-F5344CB8AC3E}">
        <p14:creationId xmlns:p14="http://schemas.microsoft.com/office/powerpoint/2010/main" val="159209666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1B6B6E0-5647-467A-9846-93C6EC44EA04}"/>
              </a:ext>
            </a:extLst>
          </p:cNvPr>
          <p:cNvSpPr txBox="1"/>
          <p:nvPr/>
        </p:nvSpPr>
        <p:spPr>
          <a:xfrm>
            <a:off x="285750" y="361950"/>
            <a:ext cx="11353800" cy="4031873"/>
          </a:xfrm>
          <a:prstGeom prst="rect">
            <a:avLst/>
          </a:prstGeom>
          <a:noFill/>
        </p:spPr>
        <p:txBody>
          <a:bodyPr wrap="square" rtlCol="0">
            <a:spAutoFit/>
          </a:bodyPr>
          <a:lstStyle/>
          <a:p>
            <a:r>
              <a:rPr lang="en-US" sz="3200" b="1" dirty="0"/>
              <a:t>James 2</a:t>
            </a:r>
          </a:p>
          <a:p>
            <a:r>
              <a:rPr lang="en-US" sz="3200" b="1" i="0" baseline="30000" dirty="0">
                <a:solidFill>
                  <a:srgbClr val="000000"/>
                </a:solidFill>
                <a:effectLst/>
                <a:latin typeface="system-ui"/>
              </a:rPr>
              <a:t>5 </a:t>
            </a:r>
            <a:r>
              <a:rPr lang="en-US" sz="3200" b="0" i="0" dirty="0">
                <a:solidFill>
                  <a:srgbClr val="000000"/>
                </a:solidFill>
                <a:effectLst/>
                <a:latin typeface="system-ui"/>
              </a:rPr>
              <a:t>Listen, my dear brothers and sisters: </a:t>
            </a:r>
            <a:r>
              <a:rPr lang="en-US" sz="3200" b="1" i="0" dirty="0">
                <a:solidFill>
                  <a:srgbClr val="000000"/>
                </a:solidFill>
                <a:effectLst/>
                <a:latin typeface="system-ui"/>
              </a:rPr>
              <a:t>Has not God chosen those who are poor</a:t>
            </a:r>
            <a:r>
              <a:rPr lang="en-US" sz="3200" b="0" i="0" dirty="0">
                <a:solidFill>
                  <a:srgbClr val="000000"/>
                </a:solidFill>
                <a:effectLst/>
                <a:latin typeface="system-ui"/>
              </a:rPr>
              <a:t> in the eyes of the world to be rich in faith and to inherit the kingdom he promised those who love him? </a:t>
            </a:r>
            <a:r>
              <a:rPr lang="en-US" sz="3200" b="1" i="0" baseline="30000" dirty="0">
                <a:solidFill>
                  <a:srgbClr val="000000"/>
                </a:solidFill>
                <a:effectLst/>
                <a:latin typeface="system-ui"/>
              </a:rPr>
              <a:t>6 </a:t>
            </a:r>
            <a:r>
              <a:rPr lang="en-US" sz="3200" b="0" i="0" dirty="0">
                <a:solidFill>
                  <a:srgbClr val="000000"/>
                </a:solidFill>
                <a:effectLst/>
                <a:latin typeface="system-ui"/>
              </a:rPr>
              <a:t>But you have </a:t>
            </a:r>
            <a:r>
              <a:rPr lang="en-US" sz="3200" b="1" i="0" dirty="0">
                <a:solidFill>
                  <a:srgbClr val="000000"/>
                </a:solidFill>
                <a:effectLst/>
                <a:latin typeface="system-ui"/>
              </a:rPr>
              <a:t>dishonored the poor</a:t>
            </a:r>
            <a:r>
              <a:rPr lang="en-US" sz="3200" b="0" i="0" dirty="0">
                <a:solidFill>
                  <a:srgbClr val="000000"/>
                </a:solidFill>
                <a:effectLst/>
                <a:latin typeface="system-ui"/>
              </a:rPr>
              <a:t>. Is it not the rich who are exploiting you? Are they not the ones who are dragging you into court? </a:t>
            </a:r>
            <a:r>
              <a:rPr lang="en-US" sz="3200" b="1" i="0" baseline="30000" dirty="0">
                <a:solidFill>
                  <a:srgbClr val="000000"/>
                </a:solidFill>
                <a:effectLst/>
                <a:latin typeface="system-ui"/>
              </a:rPr>
              <a:t>7 </a:t>
            </a:r>
            <a:r>
              <a:rPr lang="en-US" sz="3200" b="0" i="0" dirty="0">
                <a:solidFill>
                  <a:srgbClr val="000000"/>
                </a:solidFill>
                <a:effectLst/>
                <a:latin typeface="system-ui"/>
              </a:rPr>
              <a:t>Are they not the ones who are blaspheming the noble name of him to whom you belong?</a:t>
            </a:r>
            <a:endParaRPr lang="en-US" sz="3200" b="1" dirty="0"/>
          </a:p>
        </p:txBody>
      </p:sp>
    </p:spTree>
    <p:extLst>
      <p:ext uri="{BB962C8B-B14F-4D97-AF65-F5344CB8AC3E}">
        <p14:creationId xmlns:p14="http://schemas.microsoft.com/office/powerpoint/2010/main" val="9934013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3CDB366-B002-4296-A059-0223C7126EF2}"/>
              </a:ext>
            </a:extLst>
          </p:cNvPr>
          <p:cNvPicPr>
            <a:picLocks noChangeAspect="1"/>
          </p:cNvPicPr>
          <p:nvPr/>
        </p:nvPicPr>
        <p:blipFill>
          <a:blip r:embed="rId2"/>
          <a:stretch>
            <a:fillRect/>
          </a:stretch>
        </p:blipFill>
        <p:spPr>
          <a:xfrm>
            <a:off x="0" y="102797"/>
            <a:ext cx="12192000" cy="5776106"/>
          </a:xfrm>
          <a:prstGeom prst="rect">
            <a:avLst/>
          </a:prstGeom>
        </p:spPr>
      </p:pic>
    </p:spTree>
    <p:extLst>
      <p:ext uri="{BB962C8B-B14F-4D97-AF65-F5344CB8AC3E}">
        <p14:creationId xmlns:p14="http://schemas.microsoft.com/office/powerpoint/2010/main" val="31612538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AE94F2-F9E1-4E4B-BE23-A78FC8E58B24}"/>
              </a:ext>
            </a:extLst>
          </p:cNvPr>
          <p:cNvSpPr txBox="1"/>
          <p:nvPr/>
        </p:nvSpPr>
        <p:spPr>
          <a:xfrm>
            <a:off x="333375" y="342900"/>
            <a:ext cx="11744325" cy="6001643"/>
          </a:xfrm>
          <a:prstGeom prst="rect">
            <a:avLst/>
          </a:prstGeom>
          <a:noFill/>
        </p:spPr>
        <p:txBody>
          <a:bodyPr wrap="square" rtlCol="0">
            <a:spAutoFit/>
          </a:bodyPr>
          <a:lstStyle/>
          <a:p>
            <a:r>
              <a:rPr lang="en-US" sz="3200" b="1" dirty="0"/>
              <a:t>James 2</a:t>
            </a:r>
          </a:p>
          <a:p>
            <a:pPr algn="l"/>
            <a:r>
              <a:rPr lang="en-US" sz="3200" b="1" i="0" baseline="30000" dirty="0">
                <a:solidFill>
                  <a:srgbClr val="000000"/>
                </a:solidFill>
                <a:effectLst/>
                <a:latin typeface="system-ui"/>
              </a:rPr>
              <a:t>8 </a:t>
            </a:r>
            <a:r>
              <a:rPr lang="en-US" sz="3200" b="0" i="0" dirty="0">
                <a:solidFill>
                  <a:srgbClr val="000000"/>
                </a:solidFill>
                <a:effectLst/>
                <a:latin typeface="system-ui"/>
              </a:rPr>
              <a:t>If you really keep the </a:t>
            </a:r>
            <a:r>
              <a:rPr lang="en-US" sz="3200" b="1" i="0" dirty="0">
                <a:solidFill>
                  <a:srgbClr val="000000"/>
                </a:solidFill>
                <a:effectLst/>
                <a:latin typeface="system-ui"/>
              </a:rPr>
              <a:t>royal law </a:t>
            </a:r>
            <a:r>
              <a:rPr lang="en-US" sz="3200" b="0" i="0" dirty="0">
                <a:solidFill>
                  <a:srgbClr val="000000"/>
                </a:solidFill>
                <a:effectLst/>
                <a:latin typeface="system-ui"/>
              </a:rPr>
              <a:t>found in Scripture, “Love your neighbor as yourself,” you are doing right. </a:t>
            </a:r>
            <a:r>
              <a:rPr lang="en-US" sz="3200" b="1" i="0" baseline="30000" dirty="0">
                <a:solidFill>
                  <a:srgbClr val="000000"/>
                </a:solidFill>
                <a:effectLst/>
                <a:latin typeface="system-ui"/>
              </a:rPr>
              <a:t>9 </a:t>
            </a:r>
            <a:r>
              <a:rPr lang="en-US" sz="3200" b="0" i="0" dirty="0">
                <a:solidFill>
                  <a:srgbClr val="000000"/>
                </a:solidFill>
                <a:effectLst/>
                <a:latin typeface="system-ui"/>
              </a:rPr>
              <a:t>But if you show favoritism, you sin and are convicted by the law as lawbreakers. </a:t>
            </a:r>
            <a:r>
              <a:rPr lang="en-US" sz="3200" b="1" i="0" baseline="30000" dirty="0">
                <a:solidFill>
                  <a:srgbClr val="000000"/>
                </a:solidFill>
                <a:effectLst/>
                <a:latin typeface="system-ui"/>
              </a:rPr>
              <a:t>10 </a:t>
            </a:r>
            <a:r>
              <a:rPr lang="en-US" sz="3200" b="0" i="0" dirty="0">
                <a:solidFill>
                  <a:srgbClr val="000000"/>
                </a:solidFill>
                <a:effectLst/>
                <a:latin typeface="system-ui"/>
              </a:rPr>
              <a:t>For whoever keeps the whole law and yet stumbles at just one point is guilty of breaking all of it. </a:t>
            </a:r>
            <a:r>
              <a:rPr lang="en-US" sz="3200" b="1" i="0" baseline="30000" dirty="0">
                <a:solidFill>
                  <a:srgbClr val="000000"/>
                </a:solidFill>
                <a:effectLst/>
                <a:latin typeface="system-ui"/>
              </a:rPr>
              <a:t>11 </a:t>
            </a:r>
            <a:r>
              <a:rPr lang="en-US" sz="3200" b="0" i="0" dirty="0">
                <a:solidFill>
                  <a:srgbClr val="000000"/>
                </a:solidFill>
                <a:effectLst/>
                <a:latin typeface="system-ui"/>
              </a:rPr>
              <a:t>For he who said, “You shall not commit adultery,” also said, “You shall not murder.” If you do not commit adultery but do commit murder, you have become a lawbreaker.</a:t>
            </a:r>
          </a:p>
          <a:p>
            <a:pPr algn="l"/>
            <a:r>
              <a:rPr lang="en-US" sz="3200" b="1" i="0" baseline="30000" dirty="0">
                <a:solidFill>
                  <a:srgbClr val="000000"/>
                </a:solidFill>
                <a:effectLst/>
                <a:latin typeface="system-ui"/>
              </a:rPr>
              <a:t>12 </a:t>
            </a:r>
            <a:r>
              <a:rPr lang="en-US" sz="3200" b="0" i="0" dirty="0">
                <a:solidFill>
                  <a:srgbClr val="000000"/>
                </a:solidFill>
                <a:effectLst/>
                <a:latin typeface="system-ui"/>
              </a:rPr>
              <a:t>Speak and act as those who are going to be judged by the law that gives freedom, </a:t>
            </a:r>
            <a:r>
              <a:rPr lang="en-US" sz="3200" b="1" i="0" baseline="30000" dirty="0">
                <a:solidFill>
                  <a:srgbClr val="000000"/>
                </a:solidFill>
                <a:effectLst/>
                <a:latin typeface="system-ui"/>
              </a:rPr>
              <a:t>13 </a:t>
            </a:r>
            <a:r>
              <a:rPr lang="en-US" sz="3200" b="0" i="0" dirty="0">
                <a:solidFill>
                  <a:srgbClr val="000000"/>
                </a:solidFill>
                <a:effectLst/>
                <a:latin typeface="system-ui"/>
              </a:rPr>
              <a:t>because judgment without mercy will be shown to anyone who has not been merciful. Mercy triumphs over judgment.</a:t>
            </a:r>
          </a:p>
          <a:p>
            <a:endParaRPr lang="en-US" sz="3200" dirty="0"/>
          </a:p>
        </p:txBody>
      </p:sp>
    </p:spTree>
    <p:extLst>
      <p:ext uri="{BB962C8B-B14F-4D97-AF65-F5344CB8AC3E}">
        <p14:creationId xmlns:p14="http://schemas.microsoft.com/office/powerpoint/2010/main" val="2179230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634F0CB-8684-4B8C-871C-2AA49CD5E126}"/>
              </a:ext>
            </a:extLst>
          </p:cNvPr>
          <p:cNvSpPr txBox="1"/>
          <p:nvPr/>
        </p:nvSpPr>
        <p:spPr>
          <a:xfrm>
            <a:off x="628650" y="666750"/>
            <a:ext cx="10620375" cy="3539430"/>
          </a:xfrm>
          <a:prstGeom prst="rect">
            <a:avLst/>
          </a:prstGeom>
          <a:noFill/>
        </p:spPr>
        <p:txBody>
          <a:bodyPr wrap="square" rtlCol="0">
            <a:spAutoFit/>
          </a:bodyPr>
          <a:lstStyle/>
          <a:p>
            <a:r>
              <a:rPr lang="en-US" sz="2800" dirty="0"/>
              <a:t>James, the brother of Jesus, was the most prominent bishop of the early Jerusalem church and Jewish Christianity in the first generation of the church.</a:t>
            </a:r>
          </a:p>
          <a:p>
            <a:endParaRPr lang="en-US" sz="2800" dirty="0"/>
          </a:p>
          <a:p>
            <a:r>
              <a:rPr lang="en-US" sz="2800" dirty="0"/>
              <a:t>He wrote this encyclical letter to Jewish Christians to advise them on living a faithful Christian life. Unlike many of Paul’s writings, James is not concerned with relationships with Gentile Christians, so his language can sound very different than Paul’s.</a:t>
            </a:r>
          </a:p>
        </p:txBody>
      </p:sp>
    </p:spTree>
    <p:extLst>
      <p:ext uri="{BB962C8B-B14F-4D97-AF65-F5344CB8AC3E}">
        <p14:creationId xmlns:p14="http://schemas.microsoft.com/office/powerpoint/2010/main" val="15130718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AE94F2-F9E1-4E4B-BE23-A78FC8E58B24}"/>
              </a:ext>
            </a:extLst>
          </p:cNvPr>
          <p:cNvSpPr txBox="1"/>
          <p:nvPr/>
        </p:nvSpPr>
        <p:spPr>
          <a:xfrm>
            <a:off x="333375" y="342900"/>
            <a:ext cx="11744325" cy="6001643"/>
          </a:xfrm>
          <a:prstGeom prst="rect">
            <a:avLst/>
          </a:prstGeom>
          <a:noFill/>
        </p:spPr>
        <p:txBody>
          <a:bodyPr wrap="square" rtlCol="0">
            <a:spAutoFit/>
          </a:bodyPr>
          <a:lstStyle/>
          <a:p>
            <a:r>
              <a:rPr lang="en-US" sz="3200" b="1" dirty="0"/>
              <a:t>James 2</a:t>
            </a:r>
          </a:p>
          <a:p>
            <a:pPr algn="l"/>
            <a:r>
              <a:rPr lang="en-US" sz="3200" b="1" i="0" baseline="30000" dirty="0">
                <a:solidFill>
                  <a:srgbClr val="000000"/>
                </a:solidFill>
                <a:effectLst/>
                <a:latin typeface="system-ui"/>
              </a:rPr>
              <a:t>8 </a:t>
            </a:r>
            <a:r>
              <a:rPr lang="en-US" sz="3200" b="0" i="0" dirty="0">
                <a:solidFill>
                  <a:srgbClr val="000000"/>
                </a:solidFill>
                <a:effectLst/>
                <a:latin typeface="system-ui"/>
              </a:rPr>
              <a:t>If you really keep the </a:t>
            </a:r>
            <a:r>
              <a:rPr lang="en-US" sz="3200" b="1" i="0" dirty="0">
                <a:solidFill>
                  <a:srgbClr val="000000"/>
                </a:solidFill>
                <a:effectLst/>
                <a:latin typeface="system-ui"/>
              </a:rPr>
              <a:t>royal law </a:t>
            </a:r>
            <a:r>
              <a:rPr lang="en-US" sz="3200" b="0" i="0" dirty="0">
                <a:solidFill>
                  <a:srgbClr val="000000"/>
                </a:solidFill>
                <a:effectLst/>
                <a:latin typeface="system-ui"/>
              </a:rPr>
              <a:t>found in Scripture, </a:t>
            </a:r>
            <a:r>
              <a:rPr lang="en-US" sz="3200" b="1" i="0" dirty="0">
                <a:solidFill>
                  <a:srgbClr val="000000"/>
                </a:solidFill>
                <a:effectLst/>
                <a:latin typeface="system-ui"/>
              </a:rPr>
              <a:t>“Love your neighbor as yourself,” </a:t>
            </a:r>
            <a:r>
              <a:rPr lang="en-US" sz="3200" b="0" i="0" dirty="0">
                <a:solidFill>
                  <a:srgbClr val="000000"/>
                </a:solidFill>
                <a:effectLst/>
                <a:latin typeface="system-ui"/>
              </a:rPr>
              <a:t>you are doing right. </a:t>
            </a:r>
            <a:r>
              <a:rPr lang="en-US" sz="3200" b="1" i="0" baseline="30000" dirty="0">
                <a:solidFill>
                  <a:srgbClr val="000000"/>
                </a:solidFill>
                <a:effectLst/>
                <a:latin typeface="system-ui"/>
              </a:rPr>
              <a:t>9 </a:t>
            </a:r>
            <a:r>
              <a:rPr lang="en-US" sz="3200" b="0" i="0" dirty="0">
                <a:solidFill>
                  <a:srgbClr val="000000"/>
                </a:solidFill>
                <a:effectLst/>
                <a:latin typeface="system-ui"/>
              </a:rPr>
              <a:t>But if you show favoritism, you sin and are convicted by the law as lawbreakers. </a:t>
            </a:r>
            <a:r>
              <a:rPr lang="en-US" sz="3200" b="1" i="0" baseline="30000" dirty="0">
                <a:solidFill>
                  <a:srgbClr val="000000"/>
                </a:solidFill>
                <a:effectLst/>
                <a:latin typeface="system-ui"/>
              </a:rPr>
              <a:t>10 </a:t>
            </a:r>
            <a:r>
              <a:rPr lang="en-US" sz="3200" b="0" i="0" dirty="0">
                <a:solidFill>
                  <a:srgbClr val="000000"/>
                </a:solidFill>
                <a:effectLst/>
                <a:latin typeface="system-ui"/>
              </a:rPr>
              <a:t>For whoever keeps the whole law and yet stumbles at just one point is guilty of breaking all of it. </a:t>
            </a:r>
            <a:r>
              <a:rPr lang="en-US" sz="3200" b="1" i="0" baseline="30000" dirty="0">
                <a:solidFill>
                  <a:srgbClr val="000000"/>
                </a:solidFill>
                <a:effectLst/>
                <a:latin typeface="system-ui"/>
              </a:rPr>
              <a:t>11 </a:t>
            </a:r>
            <a:r>
              <a:rPr lang="en-US" sz="3200" b="0" i="0" dirty="0">
                <a:solidFill>
                  <a:srgbClr val="000000"/>
                </a:solidFill>
                <a:effectLst/>
                <a:latin typeface="system-ui"/>
              </a:rPr>
              <a:t>For he who said, “You shall not commit adultery,” also said, “You shall not murder.” If you do not commit adultery but do commit murder, you have become a lawbreaker.</a:t>
            </a:r>
          </a:p>
          <a:p>
            <a:pPr algn="l"/>
            <a:r>
              <a:rPr lang="en-US" sz="3200" b="1" i="0" baseline="30000" dirty="0">
                <a:solidFill>
                  <a:srgbClr val="000000"/>
                </a:solidFill>
                <a:effectLst/>
                <a:latin typeface="system-ui"/>
              </a:rPr>
              <a:t>12 </a:t>
            </a:r>
            <a:r>
              <a:rPr lang="en-US" sz="3200" b="0" i="0" dirty="0">
                <a:solidFill>
                  <a:srgbClr val="000000"/>
                </a:solidFill>
                <a:effectLst/>
                <a:latin typeface="system-ui"/>
              </a:rPr>
              <a:t>Speak and act as those who are going to be judged by </a:t>
            </a:r>
            <a:r>
              <a:rPr lang="en-US" sz="3200" b="1" i="0" dirty="0">
                <a:solidFill>
                  <a:srgbClr val="000000"/>
                </a:solidFill>
                <a:effectLst/>
                <a:latin typeface="system-ui"/>
              </a:rPr>
              <a:t>the law that gives freedom</a:t>
            </a:r>
            <a:r>
              <a:rPr lang="en-US" sz="3200" b="0" i="0" dirty="0">
                <a:solidFill>
                  <a:srgbClr val="000000"/>
                </a:solidFill>
                <a:effectLst/>
                <a:latin typeface="system-ui"/>
              </a:rPr>
              <a:t>, </a:t>
            </a:r>
            <a:r>
              <a:rPr lang="en-US" sz="3200" b="1" i="0" baseline="30000" dirty="0">
                <a:solidFill>
                  <a:srgbClr val="000000"/>
                </a:solidFill>
                <a:effectLst/>
                <a:latin typeface="system-ui"/>
              </a:rPr>
              <a:t>13 </a:t>
            </a:r>
            <a:r>
              <a:rPr lang="en-US" sz="3200" b="0" i="0" dirty="0">
                <a:solidFill>
                  <a:srgbClr val="000000"/>
                </a:solidFill>
                <a:effectLst/>
                <a:latin typeface="system-ui"/>
              </a:rPr>
              <a:t>because judgment without mercy will be shown to anyone who has not been merciful. Mercy triumphs over judgment.</a:t>
            </a:r>
          </a:p>
          <a:p>
            <a:endParaRPr lang="en-US" sz="3200" dirty="0"/>
          </a:p>
        </p:txBody>
      </p:sp>
    </p:spTree>
    <p:extLst>
      <p:ext uri="{BB962C8B-B14F-4D97-AF65-F5344CB8AC3E}">
        <p14:creationId xmlns:p14="http://schemas.microsoft.com/office/powerpoint/2010/main" val="21365891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EC59D7-0EAF-402D-AB9C-0AF5A5666CEA}"/>
              </a:ext>
            </a:extLst>
          </p:cNvPr>
          <p:cNvSpPr txBox="1"/>
          <p:nvPr/>
        </p:nvSpPr>
        <p:spPr>
          <a:xfrm>
            <a:off x="352425" y="323850"/>
            <a:ext cx="11468100" cy="5509200"/>
          </a:xfrm>
          <a:prstGeom prst="rect">
            <a:avLst/>
          </a:prstGeom>
          <a:noFill/>
        </p:spPr>
        <p:txBody>
          <a:bodyPr wrap="square" rtlCol="0">
            <a:spAutoFit/>
          </a:bodyPr>
          <a:lstStyle/>
          <a:p>
            <a:r>
              <a:rPr lang="en-US" sz="3200" b="1" dirty="0"/>
              <a:t>Matthew 22</a:t>
            </a:r>
          </a:p>
          <a:p>
            <a:pPr algn="l"/>
            <a:r>
              <a:rPr lang="en-US" sz="3200" b="1" i="0" baseline="30000" dirty="0">
                <a:solidFill>
                  <a:srgbClr val="000000"/>
                </a:solidFill>
                <a:effectLst/>
                <a:latin typeface="system-ui"/>
              </a:rPr>
              <a:t>34 </a:t>
            </a:r>
            <a:r>
              <a:rPr lang="en-US" sz="3200" b="0" i="0" dirty="0">
                <a:solidFill>
                  <a:srgbClr val="000000"/>
                </a:solidFill>
                <a:effectLst/>
                <a:latin typeface="system-ui"/>
              </a:rPr>
              <a:t>Hearing that Jesus had silenced the Sadducees, the Pharisees got together. </a:t>
            </a:r>
            <a:r>
              <a:rPr lang="en-US" sz="3200" b="1" i="0" baseline="30000" dirty="0">
                <a:solidFill>
                  <a:srgbClr val="000000"/>
                </a:solidFill>
                <a:effectLst/>
                <a:latin typeface="system-ui"/>
              </a:rPr>
              <a:t>35 </a:t>
            </a:r>
            <a:r>
              <a:rPr lang="en-US" sz="3200" b="0" i="0" dirty="0">
                <a:solidFill>
                  <a:srgbClr val="000000"/>
                </a:solidFill>
                <a:effectLst/>
                <a:latin typeface="system-ui"/>
              </a:rPr>
              <a:t>One of them, an expert in the law, tested him with this question: </a:t>
            </a:r>
            <a:r>
              <a:rPr lang="en-US" sz="3200" b="1" i="0" baseline="30000" dirty="0">
                <a:solidFill>
                  <a:srgbClr val="000000"/>
                </a:solidFill>
                <a:effectLst/>
                <a:latin typeface="system-ui"/>
              </a:rPr>
              <a:t>36 </a:t>
            </a:r>
            <a:r>
              <a:rPr lang="en-US" sz="3200" b="0" i="0" dirty="0">
                <a:solidFill>
                  <a:srgbClr val="000000"/>
                </a:solidFill>
                <a:effectLst/>
                <a:latin typeface="system-ui"/>
              </a:rPr>
              <a:t>“Teacher, which is the greatest commandment in the Law?”</a:t>
            </a:r>
          </a:p>
          <a:p>
            <a:pPr algn="l"/>
            <a:r>
              <a:rPr lang="en-US" sz="3200" b="1" i="0" baseline="30000" dirty="0">
                <a:solidFill>
                  <a:srgbClr val="000000"/>
                </a:solidFill>
                <a:effectLst/>
                <a:latin typeface="system-ui"/>
              </a:rPr>
              <a:t>37 </a:t>
            </a:r>
            <a:r>
              <a:rPr lang="en-US" sz="3200" b="0" i="0" dirty="0">
                <a:solidFill>
                  <a:srgbClr val="000000"/>
                </a:solidFill>
                <a:effectLst/>
                <a:latin typeface="system-ui"/>
              </a:rPr>
              <a:t>Jesus replied: “‘Love the Lord your God with all your heart and with all your soul and with all your mind.’ </a:t>
            </a:r>
            <a:r>
              <a:rPr lang="en-US" sz="3200" b="1" i="0" baseline="30000" dirty="0">
                <a:solidFill>
                  <a:srgbClr val="000000"/>
                </a:solidFill>
                <a:effectLst/>
                <a:latin typeface="system-ui"/>
              </a:rPr>
              <a:t>38 </a:t>
            </a:r>
            <a:r>
              <a:rPr lang="en-US" sz="3200" b="0" i="0" dirty="0">
                <a:solidFill>
                  <a:srgbClr val="000000"/>
                </a:solidFill>
                <a:effectLst/>
                <a:latin typeface="system-ui"/>
              </a:rPr>
              <a:t>This is the first and greatest commandment. </a:t>
            </a:r>
            <a:r>
              <a:rPr lang="en-US" sz="3200" b="1" i="0" baseline="30000" dirty="0">
                <a:solidFill>
                  <a:srgbClr val="000000"/>
                </a:solidFill>
                <a:effectLst/>
                <a:latin typeface="system-ui"/>
              </a:rPr>
              <a:t>39 </a:t>
            </a:r>
            <a:r>
              <a:rPr lang="en-US" sz="3200" b="0" i="0" dirty="0">
                <a:solidFill>
                  <a:srgbClr val="000000"/>
                </a:solidFill>
                <a:effectLst/>
                <a:latin typeface="system-ui"/>
              </a:rPr>
              <a:t>And the second is like it: ‘Love your neighbor as yourself.’ </a:t>
            </a:r>
            <a:r>
              <a:rPr lang="en-US" sz="3200" b="1" i="0" baseline="30000" dirty="0">
                <a:solidFill>
                  <a:srgbClr val="000000"/>
                </a:solidFill>
                <a:effectLst/>
                <a:latin typeface="system-ui"/>
              </a:rPr>
              <a:t>40 </a:t>
            </a:r>
            <a:r>
              <a:rPr lang="en-US" sz="3200" b="0" i="0" dirty="0">
                <a:solidFill>
                  <a:srgbClr val="000000"/>
                </a:solidFill>
                <a:effectLst/>
                <a:latin typeface="system-ui"/>
              </a:rPr>
              <a:t>All the Law and the Prophets hang on these two commandments.”</a:t>
            </a:r>
          </a:p>
          <a:p>
            <a:endParaRPr lang="en-US" sz="3200" dirty="0"/>
          </a:p>
        </p:txBody>
      </p:sp>
    </p:spTree>
    <p:extLst>
      <p:ext uri="{BB962C8B-B14F-4D97-AF65-F5344CB8AC3E}">
        <p14:creationId xmlns:p14="http://schemas.microsoft.com/office/powerpoint/2010/main" val="8106321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AE94F2-F9E1-4E4B-BE23-A78FC8E58B24}"/>
              </a:ext>
            </a:extLst>
          </p:cNvPr>
          <p:cNvSpPr txBox="1"/>
          <p:nvPr/>
        </p:nvSpPr>
        <p:spPr>
          <a:xfrm>
            <a:off x="333375" y="342900"/>
            <a:ext cx="11696700" cy="6001643"/>
          </a:xfrm>
          <a:prstGeom prst="rect">
            <a:avLst/>
          </a:prstGeom>
          <a:noFill/>
        </p:spPr>
        <p:txBody>
          <a:bodyPr wrap="square" rtlCol="0">
            <a:spAutoFit/>
          </a:bodyPr>
          <a:lstStyle/>
          <a:p>
            <a:r>
              <a:rPr lang="en-US" sz="3200" b="1" dirty="0"/>
              <a:t>James 2</a:t>
            </a:r>
          </a:p>
          <a:p>
            <a:pPr algn="l"/>
            <a:r>
              <a:rPr lang="en-US" sz="3200" b="1" i="0" baseline="30000" dirty="0">
                <a:solidFill>
                  <a:srgbClr val="000000"/>
                </a:solidFill>
                <a:effectLst/>
                <a:latin typeface="system-ui"/>
              </a:rPr>
              <a:t>8 </a:t>
            </a:r>
            <a:r>
              <a:rPr lang="en-US" sz="3200" b="0" i="0" dirty="0">
                <a:solidFill>
                  <a:srgbClr val="000000"/>
                </a:solidFill>
                <a:effectLst/>
                <a:latin typeface="system-ui"/>
              </a:rPr>
              <a:t>If you really keep the </a:t>
            </a:r>
            <a:r>
              <a:rPr lang="en-US" sz="3200" i="0" dirty="0">
                <a:solidFill>
                  <a:srgbClr val="000000"/>
                </a:solidFill>
                <a:effectLst/>
                <a:latin typeface="system-ui"/>
              </a:rPr>
              <a:t>royal law </a:t>
            </a:r>
            <a:r>
              <a:rPr lang="en-US" sz="3200" b="0" i="0" dirty="0">
                <a:solidFill>
                  <a:srgbClr val="000000"/>
                </a:solidFill>
                <a:effectLst/>
                <a:latin typeface="system-ui"/>
              </a:rPr>
              <a:t>found in Scripture, “Love your neighbor as yourself,” you are doing right. </a:t>
            </a:r>
            <a:r>
              <a:rPr lang="en-US" sz="3200" b="1" i="0" baseline="30000" dirty="0">
                <a:solidFill>
                  <a:srgbClr val="000000"/>
                </a:solidFill>
                <a:effectLst/>
                <a:latin typeface="system-ui"/>
              </a:rPr>
              <a:t>9 </a:t>
            </a:r>
            <a:r>
              <a:rPr lang="en-US" sz="3200" b="0" i="0" dirty="0">
                <a:solidFill>
                  <a:srgbClr val="000000"/>
                </a:solidFill>
                <a:effectLst/>
                <a:latin typeface="system-ui"/>
              </a:rPr>
              <a:t>But if you show favoritism, you sin and are convicted by the law as </a:t>
            </a:r>
            <a:r>
              <a:rPr lang="en-US" sz="3200" b="1" i="0" dirty="0">
                <a:solidFill>
                  <a:srgbClr val="000000"/>
                </a:solidFill>
                <a:effectLst/>
                <a:latin typeface="system-ui"/>
              </a:rPr>
              <a:t>lawbreakers. </a:t>
            </a:r>
            <a:r>
              <a:rPr lang="en-US" sz="3200" b="1" i="0" baseline="30000" dirty="0">
                <a:solidFill>
                  <a:srgbClr val="000000"/>
                </a:solidFill>
                <a:effectLst/>
                <a:latin typeface="system-ui"/>
              </a:rPr>
              <a:t>10 </a:t>
            </a:r>
            <a:r>
              <a:rPr lang="en-US" sz="3200" b="0" i="0" dirty="0">
                <a:solidFill>
                  <a:srgbClr val="000000"/>
                </a:solidFill>
                <a:effectLst/>
                <a:latin typeface="system-ui"/>
              </a:rPr>
              <a:t>For whoever keeps the whole law and yet stumbles at just one point is guilty of breaking all of it. </a:t>
            </a:r>
            <a:r>
              <a:rPr lang="en-US" sz="3200" b="1" i="0" baseline="30000" dirty="0">
                <a:solidFill>
                  <a:srgbClr val="000000"/>
                </a:solidFill>
                <a:effectLst/>
                <a:latin typeface="system-ui"/>
              </a:rPr>
              <a:t>11 </a:t>
            </a:r>
            <a:r>
              <a:rPr lang="en-US" sz="3200" b="0" i="0" dirty="0">
                <a:solidFill>
                  <a:srgbClr val="000000"/>
                </a:solidFill>
                <a:effectLst/>
                <a:latin typeface="system-ui"/>
              </a:rPr>
              <a:t>For he who said, “You shall not commit adultery,” also said, “You shall not murder.” If you do not commit adultery but do commit murder, you have become a lawbreaker.</a:t>
            </a:r>
          </a:p>
          <a:p>
            <a:pPr algn="l"/>
            <a:r>
              <a:rPr lang="en-US" sz="3200" b="1" i="0" baseline="30000" dirty="0">
                <a:solidFill>
                  <a:srgbClr val="000000"/>
                </a:solidFill>
                <a:effectLst/>
                <a:latin typeface="system-ui"/>
              </a:rPr>
              <a:t>12 </a:t>
            </a:r>
            <a:r>
              <a:rPr lang="en-US" sz="3200" b="0" i="0" dirty="0">
                <a:solidFill>
                  <a:srgbClr val="000000"/>
                </a:solidFill>
                <a:effectLst/>
                <a:latin typeface="system-ui"/>
              </a:rPr>
              <a:t>Speak and act as those who are going to be judged by the law that gives freedom, </a:t>
            </a:r>
            <a:r>
              <a:rPr lang="en-US" sz="3200" b="1" i="0" baseline="30000" dirty="0">
                <a:solidFill>
                  <a:srgbClr val="000000"/>
                </a:solidFill>
                <a:effectLst/>
                <a:latin typeface="system-ui"/>
              </a:rPr>
              <a:t>13 </a:t>
            </a:r>
            <a:r>
              <a:rPr lang="en-US" sz="3200" b="0" i="0" dirty="0">
                <a:solidFill>
                  <a:srgbClr val="000000"/>
                </a:solidFill>
                <a:effectLst/>
                <a:latin typeface="system-ui"/>
              </a:rPr>
              <a:t>because judgment without mercy will be shown to anyone who has not been merciful. Mercy triumphs over judgment.</a:t>
            </a:r>
          </a:p>
          <a:p>
            <a:endParaRPr lang="en-US" sz="3200" dirty="0"/>
          </a:p>
        </p:txBody>
      </p:sp>
    </p:spTree>
    <p:extLst>
      <p:ext uri="{BB962C8B-B14F-4D97-AF65-F5344CB8AC3E}">
        <p14:creationId xmlns:p14="http://schemas.microsoft.com/office/powerpoint/2010/main" val="42406838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AE94F2-F9E1-4E4B-BE23-A78FC8E58B24}"/>
              </a:ext>
            </a:extLst>
          </p:cNvPr>
          <p:cNvSpPr txBox="1"/>
          <p:nvPr/>
        </p:nvSpPr>
        <p:spPr>
          <a:xfrm>
            <a:off x="333375" y="342900"/>
            <a:ext cx="11696700" cy="6001643"/>
          </a:xfrm>
          <a:prstGeom prst="rect">
            <a:avLst/>
          </a:prstGeom>
          <a:noFill/>
        </p:spPr>
        <p:txBody>
          <a:bodyPr wrap="square" rtlCol="0">
            <a:spAutoFit/>
          </a:bodyPr>
          <a:lstStyle/>
          <a:p>
            <a:r>
              <a:rPr lang="en-US" sz="3200" b="1" dirty="0"/>
              <a:t>James 2</a:t>
            </a:r>
          </a:p>
          <a:p>
            <a:pPr algn="l"/>
            <a:r>
              <a:rPr lang="en-US" sz="3200" b="1" i="0" baseline="30000" dirty="0">
                <a:solidFill>
                  <a:srgbClr val="000000"/>
                </a:solidFill>
                <a:effectLst/>
                <a:latin typeface="system-ui"/>
              </a:rPr>
              <a:t>8 </a:t>
            </a:r>
            <a:r>
              <a:rPr lang="en-US" sz="3200" b="0" i="0" dirty="0">
                <a:solidFill>
                  <a:srgbClr val="000000"/>
                </a:solidFill>
                <a:effectLst/>
                <a:latin typeface="system-ui"/>
              </a:rPr>
              <a:t>If you really keep the </a:t>
            </a:r>
            <a:r>
              <a:rPr lang="en-US" sz="3200" i="0" dirty="0">
                <a:solidFill>
                  <a:srgbClr val="000000"/>
                </a:solidFill>
                <a:effectLst/>
                <a:latin typeface="system-ui"/>
              </a:rPr>
              <a:t>royal law </a:t>
            </a:r>
            <a:r>
              <a:rPr lang="en-US" sz="3200" b="0" i="0" dirty="0">
                <a:solidFill>
                  <a:srgbClr val="000000"/>
                </a:solidFill>
                <a:effectLst/>
                <a:latin typeface="system-ui"/>
              </a:rPr>
              <a:t>found in Scripture, “Love your neighbor as yourself,” you are doing right. </a:t>
            </a:r>
            <a:r>
              <a:rPr lang="en-US" sz="3200" b="1" i="0" baseline="30000" dirty="0">
                <a:solidFill>
                  <a:srgbClr val="000000"/>
                </a:solidFill>
                <a:effectLst/>
                <a:latin typeface="system-ui"/>
              </a:rPr>
              <a:t>9 </a:t>
            </a:r>
            <a:r>
              <a:rPr lang="en-US" sz="3200" b="0" i="0" dirty="0">
                <a:solidFill>
                  <a:srgbClr val="000000"/>
                </a:solidFill>
                <a:effectLst/>
                <a:latin typeface="system-ui"/>
              </a:rPr>
              <a:t>But if you show favoritism, you sin and are convicted by the law as </a:t>
            </a:r>
            <a:r>
              <a:rPr lang="en-US" sz="3200" b="1" i="0" dirty="0">
                <a:solidFill>
                  <a:srgbClr val="000000"/>
                </a:solidFill>
                <a:effectLst/>
                <a:latin typeface="system-ui"/>
              </a:rPr>
              <a:t>lawbreakers. </a:t>
            </a:r>
            <a:r>
              <a:rPr lang="en-US" sz="3200" b="1" i="0" baseline="30000" dirty="0">
                <a:solidFill>
                  <a:srgbClr val="000000"/>
                </a:solidFill>
                <a:effectLst/>
                <a:latin typeface="system-ui"/>
              </a:rPr>
              <a:t>10 </a:t>
            </a:r>
            <a:r>
              <a:rPr lang="en-US" sz="3200" b="0" i="0" dirty="0">
                <a:solidFill>
                  <a:srgbClr val="000000"/>
                </a:solidFill>
                <a:effectLst/>
                <a:latin typeface="system-ui"/>
              </a:rPr>
              <a:t>For whoever keeps the whole law and yet stumbles at just one point is guilty of breaking all of it. </a:t>
            </a:r>
            <a:r>
              <a:rPr lang="en-US" sz="3200" b="1" i="0" baseline="30000" dirty="0">
                <a:solidFill>
                  <a:srgbClr val="000000"/>
                </a:solidFill>
                <a:effectLst/>
                <a:latin typeface="system-ui"/>
              </a:rPr>
              <a:t>11 </a:t>
            </a:r>
            <a:r>
              <a:rPr lang="en-US" sz="3200" b="0" i="0" dirty="0">
                <a:solidFill>
                  <a:srgbClr val="000000"/>
                </a:solidFill>
                <a:effectLst/>
                <a:latin typeface="system-ui"/>
              </a:rPr>
              <a:t>For he who said, “You shall not commit adultery,” also said, “You shall not murder.” If you do not commit adultery but do commit murder, you have become a lawbreaker.</a:t>
            </a:r>
          </a:p>
          <a:p>
            <a:pPr algn="l"/>
            <a:r>
              <a:rPr lang="en-US" sz="3200" b="1" i="0" baseline="30000" dirty="0">
                <a:solidFill>
                  <a:srgbClr val="000000"/>
                </a:solidFill>
                <a:effectLst/>
                <a:latin typeface="system-ui"/>
              </a:rPr>
              <a:t>12 </a:t>
            </a:r>
            <a:r>
              <a:rPr lang="en-US" sz="3200" b="0" i="0" dirty="0">
                <a:solidFill>
                  <a:srgbClr val="000000"/>
                </a:solidFill>
                <a:effectLst/>
                <a:latin typeface="system-ui"/>
              </a:rPr>
              <a:t>Speak and act as those who are going to be judged by the </a:t>
            </a:r>
            <a:r>
              <a:rPr lang="en-US" sz="3200" b="1" i="0" dirty="0">
                <a:solidFill>
                  <a:srgbClr val="000000"/>
                </a:solidFill>
                <a:effectLst/>
                <a:latin typeface="system-ui"/>
              </a:rPr>
              <a:t>law that gives freedom</a:t>
            </a:r>
            <a:r>
              <a:rPr lang="en-US" sz="3200" b="0" i="0" dirty="0">
                <a:solidFill>
                  <a:srgbClr val="000000"/>
                </a:solidFill>
                <a:effectLst/>
                <a:latin typeface="system-ui"/>
              </a:rPr>
              <a:t>, </a:t>
            </a:r>
            <a:r>
              <a:rPr lang="en-US" sz="3200" b="1" i="0" baseline="30000" dirty="0">
                <a:solidFill>
                  <a:srgbClr val="000000"/>
                </a:solidFill>
                <a:effectLst/>
                <a:latin typeface="system-ui"/>
              </a:rPr>
              <a:t>13 </a:t>
            </a:r>
            <a:r>
              <a:rPr lang="en-US" sz="3200" b="0" i="0" dirty="0">
                <a:solidFill>
                  <a:srgbClr val="000000"/>
                </a:solidFill>
                <a:effectLst/>
                <a:latin typeface="system-ui"/>
              </a:rPr>
              <a:t>because judgment without mercy will be shown to anyone who has not been merciful. Mercy triumphs over judgment.</a:t>
            </a:r>
          </a:p>
          <a:p>
            <a:endParaRPr lang="en-US" sz="3200" dirty="0"/>
          </a:p>
        </p:txBody>
      </p:sp>
    </p:spTree>
    <p:extLst>
      <p:ext uri="{BB962C8B-B14F-4D97-AF65-F5344CB8AC3E}">
        <p14:creationId xmlns:p14="http://schemas.microsoft.com/office/powerpoint/2010/main" val="15699683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FE2D00-A9BA-46B7-854E-FD73AD2E41A4}"/>
              </a:ext>
            </a:extLst>
          </p:cNvPr>
          <p:cNvSpPr txBox="1"/>
          <p:nvPr/>
        </p:nvSpPr>
        <p:spPr>
          <a:xfrm>
            <a:off x="410817" y="397565"/>
            <a:ext cx="11264348" cy="3539430"/>
          </a:xfrm>
          <a:prstGeom prst="rect">
            <a:avLst/>
          </a:prstGeom>
          <a:noFill/>
        </p:spPr>
        <p:txBody>
          <a:bodyPr wrap="square" rtlCol="0">
            <a:spAutoFit/>
          </a:bodyPr>
          <a:lstStyle/>
          <a:p>
            <a:r>
              <a:rPr lang="en-US" sz="3200" b="1" dirty="0"/>
              <a:t>Galatians 5</a:t>
            </a:r>
          </a:p>
          <a:p>
            <a:r>
              <a:rPr lang="en-US" sz="3200" b="1" i="0" baseline="30000" dirty="0">
                <a:solidFill>
                  <a:srgbClr val="000000"/>
                </a:solidFill>
                <a:effectLst/>
                <a:latin typeface="system-ui"/>
              </a:rPr>
              <a:t>13 </a:t>
            </a:r>
            <a:r>
              <a:rPr lang="en-US" sz="3200" b="0" i="0" dirty="0">
                <a:solidFill>
                  <a:srgbClr val="000000"/>
                </a:solidFill>
                <a:effectLst/>
                <a:latin typeface="system-ui"/>
              </a:rPr>
              <a:t>You, my brothers and sisters, were called to be free. But do not use your freedom to indulge the flesh; rather, serve one another humbly in love. </a:t>
            </a:r>
            <a:r>
              <a:rPr lang="en-US" sz="3200" b="1" i="0" baseline="30000" dirty="0">
                <a:solidFill>
                  <a:srgbClr val="000000"/>
                </a:solidFill>
                <a:effectLst/>
                <a:latin typeface="system-ui"/>
              </a:rPr>
              <a:t>14 </a:t>
            </a:r>
            <a:r>
              <a:rPr lang="en-US" sz="3200" b="0" i="0" dirty="0">
                <a:solidFill>
                  <a:srgbClr val="000000"/>
                </a:solidFill>
                <a:effectLst/>
                <a:latin typeface="system-ui"/>
              </a:rPr>
              <a:t>For the entire law is fulfilled in keeping this one command: “Love your neighbor as yourself.” </a:t>
            </a:r>
            <a:r>
              <a:rPr lang="en-US" sz="3200" b="1" i="0" baseline="30000" dirty="0">
                <a:solidFill>
                  <a:srgbClr val="000000"/>
                </a:solidFill>
                <a:effectLst/>
                <a:latin typeface="system-ui"/>
              </a:rPr>
              <a:t>15 </a:t>
            </a:r>
            <a:r>
              <a:rPr lang="en-US" sz="3200" b="0" i="0" dirty="0">
                <a:solidFill>
                  <a:srgbClr val="000000"/>
                </a:solidFill>
                <a:effectLst/>
                <a:latin typeface="system-ui"/>
              </a:rPr>
              <a:t>If you bite and devour each other, watch out or you will be destroyed by each other.</a:t>
            </a:r>
            <a:endParaRPr lang="en-US" sz="3200" dirty="0"/>
          </a:p>
        </p:txBody>
      </p:sp>
    </p:spTree>
    <p:extLst>
      <p:ext uri="{BB962C8B-B14F-4D97-AF65-F5344CB8AC3E}">
        <p14:creationId xmlns:p14="http://schemas.microsoft.com/office/powerpoint/2010/main" val="92129735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CD9AF1-566D-4809-A0D9-A4BBF8DF59F1}"/>
              </a:ext>
            </a:extLst>
          </p:cNvPr>
          <p:cNvSpPr txBox="1"/>
          <p:nvPr/>
        </p:nvSpPr>
        <p:spPr>
          <a:xfrm>
            <a:off x="357809" y="304800"/>
            <a:ext cx="11489634" cy="3539430"/>
          </a:xfrm>
          <a:prstGeom prst="rect">
            <a:avLst/>
          </a:prstGeom>
          <a:noFill/>
        </p:spPr>
        <p:txBody>
          <a:bodyPr wrap="square" rtlCol="0">
            <a:spAutoFit/>
          </a:bodyPr>
          <a:lstStyle/>
          <a:p>
            <a:r>
              <a:rPr lang="en-US" sz="3200" b="1" dirty="0"/>
              <a:t>James 2</a:t>
            </a:r>
          </a:p>
          <a:p>
            <a:r>
              <a:rPr lang="en-US" sz="3200" b="1" i="0" baseline="30000" dirty="0">
                <a:solidFill>
                  <a:srgbClr val="000000"/>
                </a:solidFill>
                <a:effectLst/>
                <a:latin typeface="system-ui"/>
              </a:rPr>
              <a:t>14 </a:t>
            </a:r>
            <a:r>
              <a:rPr lang="en-US" sz="3200" b="0" i="0" dirty="0">
                <a:solidFill>
                  <a:srgbClr val="000000"/>
                </a:solidFill>
                <a:effectLst/>
                <a:latin typeface="system-ui"/>
              </a:rPr>
              <a:t>What good is it, my brothers and sisters, if someone claims to have faith but has no deeds? Can such faith save them? </a:t>
            </a:r>
            <a:r>
              <a:rPr lang="en-US" sz="3200" b="1" i="0" baseline="30000" dirty="0">
                <a:solidFill>
                  <a:srgbClr val="000000"/>
                </a:solidFill>
                <a:effectLst/>
                <a:latin typeface="system-ui"/>
              </a:rPr>
              <a:t>15 </a:t>
            </a:r>
            <a:r>
              <a:rPr lang="en-US" sz="3200" b="0" i="0" dirty="0">
                <a:solidFill>
                  <a:srgbClr val="000000"/>
                </a:solidFill>
                <a:effectLst/>
                <a:latin typeface="system-ui"/>
              </a:rPr>
              <a:t>Suppose a brother or a sister is without clothes and daily food. </a:t>
            </a:r>
            <a:r>
              <a:rPr lang="en-US" sz="3200" b="1" i="0" baseline="30000" dirty="0">
                <a:solidFill>
                  <a:srgbClr val="000000"/>
                </a:solidFill>
                <a:effectLst/>
                <a:latin typeface="system-ui"/>
              </a:rPr>
              <a:t>16 </a:t>
            </a:r>
            <a:r>
              <a:rPr lang="en-US" sz="3200" b="0" i="0" dirty="0">
                <a:solidFill>
                  <a:srgbClr val="000000"/>
                </a:solidFill>
                <a:effectLst/>
                <a:latin typeface="system-ui"/>
              </a:rPr>
              <a:t>If one of you says to them, “Go in peace; keep warm and well fed,” but does nothing about their physical needs, what good is it? </a:t>
            </a:r>
            <a:r>
              <a:rPr lang="en-US" sz="3200" b="1" i="0" baseline="30000" dirty="0">
                <a:solidFill>
                  <a:srgbClr val="000000"/>
                </a:solidFill>
                <a:effectLst/>
                <a:latin typeface="system-ui"/>
              </a:rPr>
              <a:t>17 </a:t>
            </a:r>
            <a:r>
              <a:rPr lang="en-US" sz="3200" b="0" i="0" dirty="0">
                <a:solidFill>
                  <a:srgbClr val="000000"/>
                </a:solidFill>
                <a:effectLst/>
                <a:latin typeface="system-ui"/>
              </a:rPr>
              <a:t>In the same way, faith by itself, if it is not accompanied by action, is dead.</a:t>
            </a:r>
            <a:endParaRPr lang="en-US" sz="3200" dirty="0"/>
          </a:p>
        </p:txBody>
      </p:sp>
    </p:spTree>
    <p:extLst>
      <p:ext uri="{BB962C8B-B14F-4D97-AF65-F5344CB8AC3E}">
        <p14:creationId xmlns:p14="http://schemas.microsoft.com/office/powerpoint/2010/main" val="1143543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C858B4-90C3-41B2-B386-75A646637D0E}"/>
              </a:ext>
            </a:extLst>
          </p:cNvPr>
          <p:cNvSpPr txBox="1"/>
          <p:nvPr/>
        </p:nvSpPr>
        <p:spPr>
          <a:xfrm>
            <a:off x="265043" y="331304"/>
            <a:ext cx="11622157" cy="5632311"/>
          </a:xfrm>
          <a:prstGeom prst="rect">
            <a:avLst/>
          </a:prstGeom>
          <a:noFill/>
        </p:spPr>
        <p:txBody>
          <a:bodyPr wrap="square" rtlCol="0">
            <a:spAutoFit/>
          </a:bodyPr>
          <a:lstStyle/>
          <a:p>
            <a:r>
              <a:rPr lang="en-US" sz="2400" b="1" dirty="0"/>
              <a:t>James 2</a:t>
            </a:r>
          </a:p>
          <a:p>
            <a:pPr algn="l"/>
            <a:r>
              <a:rPr lang="en-US" sz="2400" b="1" i="0" baseline="30000" dirty="0">
                <a:solidFill>
                  <a:srgbClr val="000000"/>
                </a:solidFill>
                <a:effectLst/>
                <a:latin typeface="system-ui"/>
              </a:rPr>
              <a:t>18 </a:t>
            </a:r>
            <a:r>
              <a:rPr lang="en-US" sz="2400" b="0" i="0" dirty="0">
                <a:solidFill>
                  <a:srgbClr val="000000"/>
                </a:solidFill>
                <a:effectLst/>
                <a:latin typeface="system-ui"/>
              </a:rPr>
              <a:t>But someone will say, “You have faith; I have deeds.”</a:t>
            </a:r>
          </a:p>
          <a:p>
            <a:pPr algn="l"/>
            <a:r>
              <a:rPr lang="en-US" sz="2400" b="0" i="0" dirty="0">
                <a:solidFill>
                  <a:srgbClr val="000000"/>
                </a:solidFill>
                <a:effectLst/>
                <a:latin typeface="system-ui"/>
              </a:rPr>
              <a:t>Show me your faith without deeds, and I will show you my faith by my deeds. </a:t>
            </a:r>
            <a:r>
              <a:rPr lang="en-US" sz="2400" b="1" i="0" baseline="30000" dirty="0">
                <a:solidFill>
                  <a:srgbClr val="000000"/>
                </a:solidFill>
                <a:effectLst/>
                <a:latin typeface="system-ui"/>
              </a:rPr>
              <a:t>19 </a:t>
            </a:r>
            <a:r>
              <a:rPr lang="en-US" sz="2400" b="0" i="0" dirty="0">
                <a:solidFill>
                  <a:srgbClr val="000000"/>
                </a:solidFill>
                <a:effectLst/>
                <a:latin typeface="system-ui"/>
              </a:rPr>
              <a:t>You believe that there is one God. Good! Even the demons believe that—and shudder.</a:t>
            </a:r>
          </a:p>
          <a:p>
            <a:pPr algn="l"/>
            <a:r>
              <a:rPr lang="en-US" sz="2400" b="1" i="0" baseline="30000" dirty="0">
                <a:solidFill>
                  <a:srgbClr val="000000"/>
                </a:solidFill>
                <a:effectLst/>
                <a:latin typeface="system-ui"/>
              </a:rPr>
              <a:t>20 </a:t>
            </a:r>
            <a:r>
              <a:rPr lang="en-US" sz="2400" b="0" i="0" dirty="0">
                <a:solidFill>
                  <a:srgbClr val="000000"/>
                </a:solidFill>
                <a:effectLst/>
                <a:latin typeface="system-ui"/>
              </a:rPr>
              <a:t>You foolish person, do you want evidence that faith without deeds is useless? </a:t>
            </a:r>
            <a:r>
              <a:rPr lang="en-US" sz="2400" b="1" i="0" baseline="30000" dirty="0">
                <a:solidFill>
                  <a:srgbClr val="000000"/>
                </a:solidFill>
                <a:effectLst/>
                <a:latin typeface="system-ui"/>
              </a:rPr>
              <a:t>21 </a:t>
            </a:r>
            <a:r>
              <a:rPr lang="en-US" sz="2400" b="0" i="0" dirty="0">
                <a:solidFill>
                  <a:srgbClr val="000000"/>
                </a:solidFill>
                <a:effectLst/>
                <a:latin typeface="system-ui"/>
              </a:rPr>
              <a:t>Was not our father Abraham considered righteous for what he did when he offered his son Isaac on the altar? </a:t>
            </a:r>
            <a:r>
              <a:rPr lang="en-US" sz="2400" b="1" i="0" baseline="30000" dirty="0">
                <a:solidFill>
                  <a:srgbClr val="000000"/>
                </a:solidFill>
                <a:effectLst/>
                <a:latin typeface="system-ui"/>
              </a:rPr>
              <a:t>22 </a:t>
            </a:r>
            <a:r>
              <a:rPr lang="en-US" sz="2400" b="0" i="0" dirty="0">
                <a:solidFill>
                  <a:srgbClr val="000000"/>
                </a:solidFill>
                <a:effectLst/>
                <a:latin typeface="system-ui"/>
              </a:rPr>
              <a:t>You see that his faith and his actions were working together, and his faith was made complete by what he did. </a:t>
            </a:r>
            <a:r>
              <a:rPr lang="en-US" sz="2400" b="1" i="0" baseline="30000" dirty="0">
                <a:solidFill>
                  <a:srgbClr val="000000"/>
                </a:solidFill>
                <a:effectLst/>
                <a:latin typeface="system-ui"/>
              </a:rPr>
              <a:t>23 </a:t>
            </a:r>
            <a:r>
              <a:rPr lang="en-US" sz="2400" b="0" i="0" dirty="0">
                <a:solidFill>
                  <a:srgbClr val="000000"/>
                </a:solidFill>
                <a:effectLst/>
                <a:latin typeface="system-ui"/>
              </a:rPr>
              <a:t>And the scripture was fulfilled that says, “Abraham believed God, and it was credited to him as righteousness,” and he was called God’s friend. </a:t>
            </a:r>
            <a:r>
              <a:rPr lang="en-US" sz="2400" b="1" i="0" baseline="30000" dirty="0">
                <a:solidFill>
                  <a:srgbClr val="000000"/>
                </a:solidFill>
                <a:effectLst/>
                <a:latin typeface="system-ui"/>
              </a:rPr>
              <a:t>24 </a:t>
            </a:r>
            <a:r>
              <a:rPr lang="en-US" sz="2400" b="0" i="0" dirty="0">
                <a:solidFill>
                  <a:srgbClr val="000000"/>
                </a:solidFill>
                <a:effectLst/>
                <a:latin typeface="system-ui"/>
              </a:rPr>
              <a:t>You see that a person is considered righteous by what they do and not by faith alone.</a:t>
            </a:r>
          </a:p>
          <a:p>
            <a:pPr algn="l"/>
            <a:r>
              <a:rPr lang="en-US" sz="2400" b="1" i="0" baseline="30000" dirty="0">
                <a:solidFill>
                  <a:srgbClr val="000000"/>
                </a:solidFill>
                <a:effectLst/>
                <a:latin typeface="system-ui"/>
              </a:rPr>
              <a:t>25 </a:t>
            </a:r>
            <a:r>
              <a:rPr lang="en-US" sz="2400" b="0" i="0" dirty="0">
                <a:solidFill>
                  <a:srgbClr val="000000"/>
                </a:solidFill>
                <a:effectLst/>
                <a:latin typeface="system-ui"/>
              </a:rPr>
              <a:t>In the same way, was not even Rahab the prostitute considered righteous for what she did when she gave lodging to the spies and sent them off in a different direction? </a:t>
            </a:r>
            <a:r>
              <a:rPr lang="en-US" sz="2400" b="1" i="0" baseline="30000" dirty="0">
                <a:solidFill>
                  <a:srgbClr val="000000"/>
                </a:solidFill>
                <a:effectLst/>
                <a:latin typeface="system-ui"/>
              </a:rPr>
              <a:t>26 </a:t>
            </a:r>
            <a:r>
              <a:rPr lang="en-US" sz="2400" b="0" i="0" dirty="0">
                <a:solidFill>
                  <a:srgbClr val="000000"/>
                </a:solidFill>
                <a:effectLst/>
                <a:latin typeface="system-ui"/>
              </a:rPr>
              <a:t>As the body without the spirit is dead, so faith without deeds is dead.</a:t>
            </a:r>
          </a:p>
          <a:p>
            <a:endParaRPr lang="en-US" sz="2400" dirty="0"/>
          </a:p>
        </p:txBody>
      </p:sp>
    </p:spTree>
    <p:extLst>
      <p:ext uri="{BB962C8B-B14F-4D97-AF65-F5344CB8AC3E}">
        <p14:creationId xmlns:p14="http://schemas.microsoft.com/office/powerpoint/2010/main" val="28744220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C858B4-90C3-41B2-B386-75A646637D0E}"/>
              </a:ext>
            </a:extLst>
          </p:cNvPr>
          <p:cNvSpPr txBox="1"/>
          <p:nvPr/>
        </p:nvSpPr>
        <p:spPr>
          <a:xfrm>
            <a:off x="265043" y="331304"/>
            <a:ext cx="11622157" cy="5632311"/>
          </a:xfrm>
          <a:prstGeom prst="rect">
            <a:avLst/>
          </a:prstGeom>
          <a:noFill/>
        </p:spPr>
        <p:txBody>
          <a:bodyPr wrap="square" rtlCol="0">
            <a:spAutoFit/>
          </a:bodyPr>
          <a:lstStyle/>
          <a:p>
            <a:r>
              <a:rPr lang="en-US" sz="2400" b="1" dirty="0"/>
              <a:t>James 2</a:t>
            </a:r>
          </a:p>
          <a:p>
            <a:pPr algn="l"/>
            <a:r>
              <a:rPr lang="en-US" sz="2400" b="1" i="0" baseline="30000" dirty="0">
                <a:solidFill>
                  <a:srgbClr val="000000"/>
                </a:solidFill>
                <a:effectLst/>
                <a:latin typeface="system-ui"/>
              </a:rPr>
              <a:t>18 </a:t>
            </a:r>
            <a:r>
              <a:rPr lang="en-US" sz="2400" b="0" i="0" dirty="0">
                <a:solidFill>
                  <a:srgbClr val="000000"/>
                </a:solidFill>
                <a:effectLst/>
                <a:latin typeface="system-ui"/>
              </a:rPr>
              <a:t>But someone will say, “You have faith; I have deeds.”</a:t>
            </a:r>
          </a:p>
          <a:p>
            <a:pPr algn="l"/>
            <a:r>
              <a:rPr lang="en-US" sz="2400" b="0" i="0" dirty="0">
                <a:solidFill>
                  <a:srgbClr val="000000"/>
                </a:solidFill>
                <a:effectLst/>
                <a:latin typeface="system-ui"/>
              </a:rPr>
              <a:t>Show me your faith without deeds, and I will show you my faith by my deeds. </a:t>
            </a:r>
            <a:r>
              <a:rPr lang="en-US" sz="2400" b="1" i="0" baseline="30000" dirty="0">
                <a:solidFill>
                  <a:srgbClr val="000000"/>
                </a:solidFill>
                <a:effectLst/>
                <a:latin typeface="system-ui"/>
              </a:rPr>
              <a:t>19 </a:t>
            </a:r>
            <a:r>
              <a:rPr lang="en-US" sz="2400" b="1" i="0" dirty="0">
                <a:solidFill>
                  <a:srgbClr val="000000"/>
                </a:solidFill>
                <a:effectLst/>
                <a:latin typeface="system-ui"/>
              </a:rPr>
              <a:t>You believe that there is one God. </a:t>
            </a:r>
            <a:r>
              <a:rPr lang="en-US" sz="2400" b="0" i="0" dirty="0">
                <a:solidFill>
                  <a:srgbClr val="000000"/>
                </a:solidFill>
                <a:effectLst/>
                <a:latin typeface="system-ui"/>
              </a:rPr>
              <a:t>Good! Even the demons believe that—and shudder.</a:t>
            </a:r>
          </a:p>
          <a:p>
            <a:pPr algn="l"/>
            <a:r>
              <a:rPr lang="en-US" sz="2400" b="1" i="0" baseline="30000" dirty="0">
                <a:solidFill>
                  <a:srgbClr val="000000"/>
                </a:solidFill>
                <a:effectLst/>
                <a:latin typeface="system-ui"/>
              </a:rPr>
              <a:t>20 </a:t>
            </a:r>
            <a:r>
              <a:rPr lang="en-US" sz="2400" b="0" i="0" dirty="0">
                <a:solidFill>
                  <a:srgbClr val="000000"/>
                </a:solidFill>
                <a:effectLst/>
                <a:latin typeface="system-ui"/>
              </a:rPr>
              <a:t>You foolish person, do you want evidence that faith without deeds is useless? </a:t>
            </a:r>
            <a:r>
              <a:rPr lang="en-US" sz="2400" b="1" i="0" baseline="30000" dirty="0">
                <a:solidFill>
                  <a:srgbClr val="000000"/>
                </a:solidFill>
                <a:effectLst/>
                <a:latin typeface="system-ui"/>
              </a:rPr>
              <a:t>21 </a:t>
            </a:r>
            <a:r>
              <a:rPr lang="en-US" sz="2400" b="0" i="0" dirty="0">
                <a:solidFill>
                  <a:srgbClr val="000000"/>
                </a:solidFill>
                <a:effectLst/>
                <a:latin typeface="system-ui"/>
              </a:rPr>
              <a:t>Was not our father Abraham considered righteous for what he did when he offered his son Isaac on the altar? </a:t>
            </a:r>
            <a:r>
              <a:rPr lang="en-US" sz="2400" b="1" i="0" baseline="30000" dirty="0">
                <a:solidFill>
                  <a:srgbClr val="000000"/>
                </a:solidFill>
                <a:effectLst/>
                <a:latin typeface="system-ui"/>
              </a:rPr>
              <a:t>22 </a:t>
            </a:r>
            <a:r>
              <a:rPr lang="en-US" sz="2400" b="0" i="0" dirty="0">
                <a:solidFill>
                  <a:srgbClr val="000000"/>
                </a:solidFill>
                <a:effectLst/>
                <a:latin typeface="system-ui"/>
              </a:rPr>
              <a:t>You see that his faith and his actions were working together, and his faith was made complete by what he did. </a:t>
            </a:r>
            <a:r>
              <a:rPr lang="en-US" sz="2400" b="1" i="0" baseline="30000" dirty="0">
                <a:solidFill>
                  <a:srgbClr val="000000"/>
                </a:solidFill>
                <a:effectLst/>
                <a:latin typeface="system-ui"/>
              </a:rPr>
              <a:t>23 </a:t>
            </a:r>
            <a:r>
              <a:rPr lang="en-US" sz="2400" b="0" i="0" dirty="0">
                <a:solidFill>
                  <a:srgbClr val="000000"/>
                </a:solidFill>
                <a:effectLst/>
                <a:latin typeface="system-ui"/>
              </a:rPr>
              <a:t>And the scripture was fulfilled that says, “Abraham believed God, and it was credited to him as righteousness,” and he was called God’s friend. </a:t>
            </a:r>
            <a:r>
              <a:rPr lang="en-US" sz="2400" b="1" i="0" baseline="30000" dirty="0">
                <a:solidFill>
                  <a:srgbClr val="000000"/>
                </a:solidFill>
                <a:effectLst/>
                <a:latin typeface="system-ui"/>
              </a:rPr>
              <a:t>24 </a:t>
            </a:r>
            <a:r>
              <a:rPr lang="en-US" sz="2400" b="0" i="0" dirty="0">
                <a:solidFill>
                  <a:srgbClr val="000000"/>
                </a:solidFill>
                <a:effectLst/>
                <a:latin typeface="system-ui"/>
              </a:rPr>
              <a:t>You see that a person is considered righteous by what they do and not by faith alone.</a:t>
            </a:r>
          </a:p>
          <a:p>
            <a:pPr algn="l"/>
            <a:r>
              <a:rPr lang="en-US" sz="2400" b="1" i="0" baseline="30000" dirty="0">
                <a:solidFill>
                  <a:srgbClr val="000000"/>
                </a:solidFill>
                <a:effectLst/>
                <a:latin typeface="system-ui"/>
              </a:rPr>
              <a:t>25 </a:t>
            </a:r>
            <a:r>
              <a:rPr lang="en-US" sz="2400" b="0" i="0" dirty="0">
                <a:solidFill>
                  <a:srgbClr val="000000"/>
                </a:solidFill>
                <a:effectLst/>
                <a:latin typeface="system-ui"/>
              </a:rPr>
              <a:t>In the same way, was not even Rahab the prostitute considered righteous for what she did when she gave lodging to the spies and sent them off in a different direction? </a:t>
            </a:r>
            <a:r>
              <a:rPr lang="en-US" sz="2400" b="1" i="0" baseline="30000" dirty="0">
                <a:solidFill>
                  <a:srgbClr val="000000"/>
                </a:solidFill>
                <a:effectLst/>
                <a:latin typeface="system-ui"/>
              </a:rPr>
              <a:t>26 </a:t>
            </a:r>
            <a:r>
              <a:rPr lang="en-US" sz="2400" b="0" i="0" dirty="0">
                <a:solidFill>
                  <a:srgbClr val="000000"/>
                </a:solidFill>
                <a:effectLst/>
                <a:latin typeface="system-ui"/>
              </a:rPr>
              <a:t>As the body without the spirit is dead, so faith without deeds is dead.</a:t>
            </a:r>
          </a:p>
          <a:p>
            <a:endParaRPr lang="en-US" sz="2400" dirty="0"/>
          </a:p>
        </p:txBody>
      </p:sp>
    </p:spTree>
    <p:extLst>
      <p:ext uri="{BB962C8B-B14F-4D97-AF65-F5344CB8AC3E}">
        <p14:creationId xmlns:p14="http://schemas.microsoft.com/office/powerpoint/2010/main" val="26926957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732D90B-C8CE-4B1A-9515-D605B5EC0231}"/>
              </a:ext>
            </a:extLst>
          </p:cNvPr>
          <p:cNvSpPr txBox="1"/>
          <p:nvPr/>
        </p:nvSpPr>
        <p:spPr>
          <a:xfrm>
            <a:off x="357809" y="304800"/>
            <a:ext cx="11237843" cy="1200329"/>
          </a:xfrm>
          <a:prstGeom prst="rect">
            <a:avLst/>
          </a:prstGeom>
          <a:noFill/>
        </p:spPr>
        <p:txBody>
          <a:bodyPr wrap="square" rtlCol="0">
            <a:spAutoFit/>
          </a:bodyPr>
          <a:lstStyle/>
          <a:p>
            <a:r>
              <a:rPr lang="en-US" sz="3600" b="1" dirty="0"/>
              <a:t>Deuteronomy 6:4</a:t>
            </a:r>
          </a:p>
          <a:p>
            <a:r>
              <a:rPr lang="en-US" sz="3600" b="1" i="0" baseline="30000" dirty="0">
                <a:solidFill>
                  <a:srgbClr val="000000"/>
                </a:solidFill>
                <a:effectLst/>
                <a:latin typeface="system-ui"/>
              </a:rPr>
              <a:t>4 </a:t>
            </a:r>
            <a:r>
              <a:rPr lang="en-US" sz="3600" b="0" i="0" dirty="0">
                <a:solidFill>
                  <a:srgbClr val="000000"/>
                </a:solidFill>
                <a:effectLst/>
                <a:latin typeface="system-ui"/>
              </a:rPr>
              <a:t>Hear, O Israel: The </a:t>
            </a:r>
            <a:r>
              <a:rPr lang="en-US" sz="3600" b="0" i="0" cap="small" dirty="0">
                <a:solidFill>
                  <a:srgbClr val="000000"/>
                </a:solidFill>
                <a:effectLst/>
                <a:latin typeface="system-ui"/>
              </a:rPr>
              <a:t>Lord</a:t>
            </a:r>
            <a:r>
              <a:rPr lang="en-US" sz="3600" b="0" i="0" dirty="0">
                <a:solidFill>
                  <a:srgbClr val="000000"/>
                </a:solidFill>
                <a:effectLst/>
                <a:latin typeface="system-ui"/>
              </a:rPr>
              <a:t> our God, the </a:t>
            </a:r>
            <a:r>
              <a:rPr lang="en-US" sz="3600" b="0" i="0" cap="small" dirty="0">
                <a:solidFill>
                  <a:srgbClr val="000000"/>
                </a:solidFill>
                <a:effectLst/>
                <a:latin typeface="system-ui"/>
              </a:rPr>
              <a:t>Lord</a:t>
            </a:r>
            <a:r>
              <a:rPr lang="en-US" sz="3600" b="0" i="0" dirty="0">
                <a:solidFill>
                  <a:srgbClr val="000000"/>
                </a:solidFill>
                <a:effectLst/>
                <a:latin typeface="system-ui"/>
              </a:rPr>
              <a:t> is one. </a:t>
            </a:r>
            <a:endParaRPr lang="en-US" sz="3600" dirty="0"/>
          </a:p>
        </p:txBody>
      </p:sp>
    </p:spTree>
    <p:extLst>
      <p:ext uri="{BB962C8B-B14F-4D97-AF65-F5344CB8AC3E}">
        <p14:creationId xmlns:p14="http://schemas.microsoft.com/office/powerpoint/2010/main" val="28281433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9636B0-DAAA-4196-BDA1-6E576A52A6D1}"/>
              </a:ext>
            </a:extLst>
          </p:cNvPr>
          <p:cNvSpPr txBox="1"/>
          <p:nvPr/>
        </p:nvSpPr>
        <p:spPr>
          <a:xfrm>
            <a:off x="304800" y="371061"/>
            <a:ext cx="11489635" cy="1815882"/>
          </a:xfrm>
          <a:prstGeom prst="rect">
            <a:avLst/>
          </a:prstGeom>
          <a:noFill/>
        </p:spPr>
        <p:txBody>
          <a:bodyPr wrap="square" rtlCol="0">
            <a:spAutoFit/>
          </a:bodyPr>
          <a:lstStyle/>
          <a:p>
            <a:r>
              <a:rPr lang="en-US" sz="2800" b="1" dirty="0"/>
              <a:t>Mark 1</a:t>
            </a:r>
          </a:p>
          <a:p>
            <a:r>
              <a:rPr lang="en-US" sz="2800" b="1" i="0" baseline="30000" dirty="0">
                <a:solidFill>
                  <a:srgbClr val="000000"/>
                </a:solidFill>
                <a:effectLst/>
                <a:latin typeface="system-ui"/>
              </a:rPr>
              <a:t>23 </a:t>
            </a:r>
            <a:r>
              <a:rPr lang="en-US" sz="2800" b="0" i="0" dirty="0">
                <a:solidFill>
                  <a:srgbClr val="000000"/>
                </a:solidFill>
                <a:effectLst/>
                <a:latin typeface="system-ui"/>
              </a:rPr>
              <a:t>Just then a man in their synagogue who was possessed by an impure spirit cried out, </a:t>
            </a:r>
            <a:r>
              <a:rPr lang="en-US" sz="2800" b="1" i="0" baseline="30000" dirty="0">
                <a:solidFill>
                  <a:srgbClr val="000000"/>
                </a:solidFill>
                <a:effectLst/>
                <a:latin typeface="system-ui"/>
              </a:rPr>
              <a:t>24 </a:t>
            </a:r>
            <a:r>
              <a:rPr lang="en-US" sz="2800" b="0" i="0" dirty="0">
                <a:solidFill>
                  <a:srgbClr val="000000"/>
                </a:solidFill>
                <a:effectLst/>
                <a:latin typeface="system-ui"/>
              </a:rPr>
              <a:t>“What do you want with us, Jesus of Nazareth? Have you come to destroy us? I know who you are—the Holy One of God!”</a:t>
            </a:r>
            <a:endParaRPr lang="en-US" sz="2800" dirty="0"/>
          </a:p>
        </p:txBody>
      </p:sp>
    </p:spTree>
    <p:extLst>
      <p:ext uri="{BB962C8B-B14F-4D97-AF65-F5344CB8AC3E}">
        <p14:creationId xmlns:p14="http://schemas.microsoft.com/office/powerpoint/2010/main" val="19394988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142475-2AB9-4C8C-949D-3C7DCDEF5F7D}"/>
              </a:ext>
            </a:extLst>
          </p:cNvPr>
          <p:cNvSpPr txBox="1"/>
          <p:nvPr/>
        </p:nvSpPr>
        <p:spPr>
          <a:xfrm>
            <a:off x="466725" y="581025"/>
            <a:ext cx="10887075" cy="5016758"/>
          </a:xfrm>
          <a:prstGeom prst="rect">
            <a:avLst/>
          </a:prstGeom>
          <a:noFill/>
        </p:spPr>
        <p:txBody>
          <a:bodyPr wrap="square" rtlCol="0">
            <a:spAutoFit/>
          </a:bodyPr>
          <a:lstStyle/>
          <a:p>
            <a:r>
              <a:rPr lang="en-US" sz="3200" b="1" dirty="0"/>
              <a:t>James 2</a:t>
            </a:r>
          </a:p>
          <a:p>
            <a:r>
              <a:rPr lang="en-US" sz="3200" b="0" i="0" dirty="0">
                <a:solidFill>
                  <a:srgbClr val="000000"/>
                </a:solidFill>
                <a:effectLst/>
                <a:latin typeface="system-ui"/>
              </a:rPr>
              <a:t>My brothers and sisters, believers in our glorious Lord Jesus Christ must not show favoritism. </a:t>
            </a:r>
            <a:r>
              <a:rPr lang="en-US" sz="3200" b="1" i="0" baseline="30000" dirty="0">
                <a:solidFill>
                  <a:srgbClr val="000000"/>
                </a:solidFill>
                <a:effectLst/>
                <a:latin typeface="system-ui"/>
              </a:rPr>
              <a:t>2 </a:t>
            </a:r>
            <a:r>
              <a:rPr lang="en-US" sz="3200" b="0" i="0" dirty="0">
                <a:solidFill>
                  <a:srgbClr val="000000"/>
                </a:solidFill>
                <a:effectLst/>
                <a:latin typeface="system-ui"/>
              </a:rPr>
              <a:t>Suppose a man comes into your meeting wearing a gold ring and fine clothes, and a poor man in filthy old clothes also comes in. </a:t>
            </a:r>
            <a:r>
              <a:rPr lang="en-US" sz="3200" b="1" i="0" baseline="30000" dirty="0">
                <a:solidFill>
                  <a:srgbClr val="000000"/>
                </a:solidFill>
                <a:effectLst/>
                <a:latin typeface="system-ui"/>
              </a:rPr>
              <a:t>3 </a:t>
            </a:r>
            <a:r>
              <a:rPr lang="en-US" sz="3200" b="0" i="0" dirty="0">
                <a:solidFill>
                  <a:srgbClr val="000000"/>
                </a:solidFill>
                <a:effectLst/>
                <a:latin typeface="system-ui"/>
              </a:rPr>
              <a:t>If you show special attention to the man wearing fine clothes and say, “Here’s a good seat for you,” but say to the poor man, “You stand there” or “Sit on the floor by my feet,” </a:t>
            </a:r>
            <a:r>
              <a:rPr lang="en-US" sz="3200" b="1" i="0" baseline="30000" dirty="0">
                <a:solidFill>
                  <a:srgbClr val="000000"/>
                </a:solidFill>
                <a:effectLst/>
                <a:latin typeface="system-ui"/>
              </a:rPr>
              <a:t>4 </a:t>
            </a:r>
            <a:r>
              <a:rPr lang="en-US" sz="3200" b="0" i="0" dirty="0">
                <a:solidFill>
                  <a:srgbClr val="000000"/>
                </a:solidFill>
                <a:effectLst/>
                <a:latin typeface="system-ui"/>
              </a:rPr>
              <a:t>have you not discriminated among yourselves and become judges with evil thoughts?</a:t>
            </a:r>
          </a:p>
          <a:p>
            <a:endParaRPr lang="en-US" sz="3200" dirty="0"/>
          </a:p>
        </p:txBody>
      </p:sp>
    </p:spTree>
    <p:extLst>
      <p:ext uri="{BB962C8B-B14F-4D97-AF65-F5344CB8AC3E}">
        <p14:creationId xmlns:p14="http://schemas.microsoft.com/office/powerpoint/2010/main" val="38674179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C858B4-90C3-41B2-B386-75A646637D0E}"/>
              </a:ext>
            </a:extLst>
          </p:cNvPr>
          <p:cNvSpPr txBox="1"/>
          <p:nvPr/>
        </p:nvSpPr>
        <p:spPr>
          <a:xfrm>
            <a:off x="265043" y="331304"/>
            <a:ext cx="11622157" cy="5632311"/>
          </a:xfrm>
          <a:prstGeom prst="rect">
            <a:avLst/>
          </a:prstGeom>
          <a:noFill/>
        </p:spPr>
        <p:txBody>
          <a:bodyPr wrap="square" rtlCol="0">
            <a:spAutoFit/>
          </a:bodyPr>
          <a:lstStyle/>
          <a:p>
            <a:r>
              <a:rPr lang="en-US" sz="2400" b="1" dirty="0"/>
              <a:t>James 2</a:t>
            </a:r>
          </a:p>
          <a:p>
            <a:pPr algn="l"/>
            <a:r>
              <a:rPr lang="en-US" sz="2400" b="1" i="0" baseline="30000" dirty="0">
                <a:solidFill>
                  <a:srgbClr val="000000"/>
                </a:solidFill>
                <a:effectLst/>
                <a:latin typeface="system-ui"/>
              </a:rPr>
              <a:t>18 </a:t>
            </a:r>
            <a:r>
              <a:rPr lang="en-US" sz="2400" b="0" i="0" dirty="0">
                <a:solidFill>
                  <a:srgbClr val="000000"/>
                </a:solidFill>
                <a:effectLst/>
                <a:latin typeface="system-ui"/>
              </a:rPr>
              <a:t>But someone will say, “You have faith; I have deeds.”</a:t>
            </a:r>
          </a:p>
          <a:p>
            <a:pPr algn="l"/>
            <a:r>
              <a:rPr lang="en-US" sz="2400" b="0" i="0" dirty="0">
                <a:solidFill>
                  <a:srgbClr val="000000"/>
                </a:solidFill>
                <a:effectLst/>
                <a:latin typeface="system-ui"/>
              </a:rPr>
              <a:t>Show me your faith without deeds, and I will show you my faith by my deeds. </a:t>
            </a:r>
            <a:r>
              <a:rPr lang="en-US" sz="2400" b="1" i="0" baseline="30000" dirty="0">
                <a:solidFill>
                  <a:srgbClr val="000000"/>
                </a:solidFill>
                <a:effectLst/>
                <a:latin typeface="system-ui"/>
              </a:rPr>
              <a:t>19 </a:t>
            </a:r>
            <a:r>
              <a:rPr lang="en-US" sz="2400" b="0" i="0" dirty="0">
                <a:solidFill>
                  <a:srgbClr val="000000"/>
                </a:solidFill>
                <a:effectLst/>
                <a:latin typeface="system-ui"/>
              </a:rPr>
              <a:t>You believe that there is one God. Good! Even the demons believe that—and shudder.</a:t>
            </a:r>
          </a:p>
          <a:p>
            <a:pPr algn="l"/>
            <a:r>
              <a:rPr lang="en-US" sz="2400" b="1" i="0" baseline="30000" dirty="0">
                <a:solidFill>
                  <a:srgbClr val="000000"/>
                </a:solidFill>
                <a:effectLst/>
                <a:latin typeface="system-ui"/>
              </a:rPr>
              <a:t>20 </a:t>
            </a:r>
            <a:r>
              <a:rPr lang="en-US" sz="2400" b="0" i="0" dirty="0">
                <a:solidFill>
                  <a:srgbClr val="000000"/>
                </a:solidFill>
                <a:effectLst/>
                <a:latin typeface="system-ui"/>
              </a:rPr>
              <a:t>You foolish person, do you want evidence that faith without deeds is useless? </a:t>
            </a:r>
            <a:r>
              <a:rPr lang="en-US" sz="2400" b="1" i="0" baseline="30000" dirty="0">
                <a:solidFill>
                  <a:srgbClr val="000000"/>
                </a:solidFill>
                <a:effectLst/>
                <a:latin typeface="system-ui"/>
              </a:rPr>
              <a:t>21 </a:t>
            </a:r>
            <a:r>
              <a:rPr lang="en-US" sz="2400" b="0" i="0" dirty="0">
                <a:solidFill>
                  <a:srgbClr val="000000"/>
                </a:solidFill>
                <a:effectLst/>
                <a:latin typeface="system-ui"/>
              </a:rPr>
              <a:t>Was not our father Abraham considered righteous for what he did when he offered his son Isaac on the altar? </a:t>
            </a:r>
            <a:r>
              <a:rPr lang="en-US" sz="2400" b="1" i="0" baseline="30000" dirty="0">
                <a:solidFill>
                  <a:srgbClr val="000000"/>
                </a:solidFill>
                <a:effectLst/>
                <a:latin typeface="system-ui"/>
              </a:rPr>
              <a:t>22 </a:t>
            </a:r>
            <a:r>
              <a:rPr lang="en-US" sz="2400" b="0" i="0" dirty="0">
                <a:solidFill>
                  <a:srgbClr val="000000"/>
                </a:solidFill>
                <a:effectLst/>
                <a:latin typeface="system-ui"/>
              </a:rPr>
              <a:t>You see that his faith and his actions were working together, and his faith was made complete by what he did. </a:t>
            </a:r>
            <a:r>
              <a:rPr lang="en-US" sz="2400" b="1" i="0" baseline="30000" dirty="0">
                <a:solidFill>
                  <a:srgbClr val="000000"/>
                </a:solidFill>
                <a:effectLst/>
                <a:latin typeface="system-ui"/>
              </a:rPr>
              <a:t>23 </a:t>
            </a:r>
            <a:r>
              <a:rPr lang="en-US" sz="2400" b="0" i="0" dirty="0">
                <a:solidFill>
                  <a:srgbClr val="000000"/>
                </a:solidFill>
                <a:effectLst/>
                <a:latin typeface="system-ui"/>
              </a:rPr>
              <a:t>And the scripture was fulfilled that says, “Abraham believed God, and it was credited to him as righteousness,” and he was called God’s friend. </a:t>
            </a:r>
            <a:r>
              <a:rPr lang="en-US" sz="2400" b="1" i="0" baseline="30000" dirty="0">
                <a:solidFill>
                  <a:srgbClr val="000000"/>
                </a:solidFill>
                <a:effectLst/>
                <a:latin typeface="system-ui"/>
              </a:rPr>
              <a:t>24 </a:t>
            </a:r>
            <a:r>
              <a:rPr lang="en-US" sz="2400" b="0" i="0" dirty="0">
                <a:solidFill>
                  <a:srgbClr val="000000"/>
                </a:solidFill>
                <a:effectLst/>
                <a:latin typeface="system-ui"/>
              </a:rPr>
              <a:t>You see that a person is considered righteous by what they do and not by faith alone.</a:t>
            </a:r>
          </a:p>
          <a:p>
            <a:pPr algn="l"/>
            <a:r>
              <a:rPr lang="en-US" sz="2400" b="1" i="0" baseline="30000" dirty="0">
                <a:solidFill>
                  <a:srgbClr val="000000"/>
                </a:solidFill>
                <a:effectLst/>
                <a:latin typeface="system-ui"/>
              </a:rPr>
              <a:t>25 </a:t>
            </a:r>
            <a:r>
              <a:rPr lang="en-US" sz="2400" b="0" i="0" dirty="0">
                <a:solidFill>
                  <a:srgbClr val="000000"/>
                </a:solidFill>
                <a:effectLst/>
                <a:latin typeface="system-ui"/>
              </a:rPr>
              <a:t>In the same way, was not even Rahab the prostitute considered righteous for what she did when she gave lodging to the spies and sent them off in a different direction? </a:t>
            </a:r>
            <a:r>
              <a:rPr lang="en-US" sz="2400" b="1" i="0" baseline="30000" dirty="0">
                <a:solidFill>
                  <a:srgbClr val="000000"/>
                </a:solidFill>
                <a:effectLst/>
                <a:latin typeface="system-ui"/>
              </a:rPr>
              <a:t>26 </a:t>
            </a:r>
            <a:r>
              <a:rPr lang="en-US" sz="2400" b="0" i="0" dirty="0">
                <a:solidFill>
                  <a:srgbClr val="000000"/>
                </a:solidFill>
                <a:effectLst/>
                <a:latin typeface="system-ui"/>
              </a:rPr>
              <a:t>As the body without the spirit is dead, so faith without deeds is dead.</a:t>
            </a:r>
          </a:p>
          <a:p>
            <a:endParaRPr lang="en-US" sz="2400" dirty="0"/>
          </a:p>
        </p:txBody>
      </p:sp>
    </p:spTree>
    <p:extLst>
      <p:ext uri="{BB962C8B-B14F-4D97-AF65-F5344CB8AC3E}">
        <p14:creationId xmlns:p14="http://schemas.microsoft.com/office/powerpoint/2010/main" val="9727714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E21F849-05E4-40C1-85F2-C36ABE883545}"/>
              </a:ext>
            </a:extLst>
          </p:cNvPr>
          <p:cNvSpPr txBox="1"/>
          <p:nvPr/>
        </p:nvSpPr>
        <p:spPr>
          <a:xfrm>
            <a:off x="251791" y="225287"/>
            <a:ext cx="11688418" cy="8956298"/>
          </a:xfrm>
          <a:prstGeom prst="rect">
            <a:avLst/>
          </a:prstGeom>
          <a:noFill/>
        </p:spPr>
        <p:txBody>
          <a:bodyPr wrap="square" rtlCol="0">
            <a:spAutoFit/>
          </a:bodyPr>
          <a:lstStyle/>
          <a:p>
            <a:r>
              <a:rPr lang="en-US" sz="2400" b="1" dirty="0"/>
              <a:t>Romans 4</a:t>
            </a:r>
          </a:p>
          <a:p>
            <a:pPr algn="l"/>
            <a:r>
              <a:rPr lang="en-US" sz="2400" b="0" i="0" dirty="0">
                <a:solidFill>
                  <a:srgbClr val="000000"/>
                </a:solidFill>
                <a:effectLst/>
                <a:latin typeface="system-ui"/>
              </a:rPr>
              <a:t>What then shall we say that Abraham, our forefather according to the flesh, discovered in this matter? </a:t>
            </a:r>
            <a:r>
              <a:rPr lang="en-US" sz="2400" b="1" i="0" baseline="30000" dirty="0">
                <a:solidFill>
                  <a:srgbClr val="000000"/>
                </a:solidFill>
                <a:effectLst/>
                <a:latin typeface="system-ui"/>
              </a:rPr>
              <a:t>2 </a:t>
            </a:r>
            <a:r>
              <a:rPr lang="en-US" sz="2400" b="0" i="0" dirty="0">
                <a:solidFill>
                  <a:srgbClr val="000000"/>
                </a:solidFill>
                <a:effectLst/>
                <a:latin typeface="system-ui"/>
              </a:rPr>
              <a:t>If, in fact, Abraham was justified by works, he had something to boast about—but not before God. </a:t>
            </a:r>
            <a:r>
              <a:rPr lang="en-US" sz="2400" b="1" i="0" baseline="30000" dirty="0">
                <a:solidFill>
                  <a:srgbClr val="000000"/>
                </a:solidFill>
                <a:effectLst/>
                <a:latin typeface="system-ui"/>
              </a:rPr>
              <a:t>3 </a:t>
            </a:r>
            <a:r>
              <a:rPr lang="en-US" sz="2400" b="0" i="0" dirty="0">
                <a:solidFill>
                  <a:srgbClr val="000000"/>
                </a:solidFill>
                <a:effectLst/>
                <a:latin typeface="system-ui"/>
              </a:rPr>
              <a:t>What does Scripture say? “Abraham believed God, and it was credited to him as righteousness.”</a:t>
            </a:r>
          </a:p>
          <a:p>
            <a:pPr algn="l"/>
            <a:r>
              <a:rPr lang="en-US" sz="2400" b="1" i="0" baseline="30000" dirty="0">
                <a:solidFill>
                  <a:srgbClr val="000000"/>
                </a:solidFill>
                <a:effectLst/>
                <a:latin typeface="system-ui"/>
              </a:rPr>
              <a:t>9 </a:t>
            </a:r>
            <a:r>
              <a:rPr lang="en-US" sz="2400" b="0" i="0" dirty="0">
                <a:solidFill>
                  <a:srgbClr val="000000"/>
                </a:solidFill>
                <a:effectLst/>
                <a:latin typeface="system-ui"/>
              </a:rPr>
              <a:t>Is this blessedness only for the circumcised, or also for the uncircumcised? We have been saying that Abraham’s faith was credited to him as righteousness. </a:t>
            </a:r>
            <a:r>
              <a:rPr lang="en-US" sz="2400" b="1" i="0" baseline="30000" dirty="0">
                <a:solidFill>
                  <a:srgbClr val="000000"/>
                </a:solidFill>
                <a:effectLst/>
                <a:latin typeface="system-ui"/>
              </a:rPr>
              <a:t>10 </a:t>
            </a:r>
            <a:r>
              <a:rPr lang="en-US" sz="2400" b="0" i="0" dirty="0">
                <a:solidFill>
                  <a:srgbClr val="000000"/>
                </a:solidFill>
                <a:effectLst/>
                <a:latin typeface="system-ui"/>
              </a:rPr>
              <a:t>Under what circumstances was it credited? Was it after he was circumcised, or before? It was not after, but before! </a:t>
            </a:r>
            <a:r>
              <a:rPr lang="en-US" sz="2400" b="1" i="0" baseline="30000" dirty="0">
                <a:solidFill>
                  <a:srgbClr val="000000"/>
                </a:solidFill>
                <a:effectLst/>
                <a:latin typeface="system-ui"/>
              </a:rPr>
              <a:t>11 </a:t>
            </a:r>
            <a:r>
              <a:rPr lang="en-US" sz="2400" b="0" i="0" dirty="0">
                <a:solidFill>
                  <a:srgbClr val="000000"/>
                </a:solidFill>
                <a:effectLst/>
                <a:latin typeface="system-ui"/>
              </a:rPr>
              <a:t>And he received circumcision as a sign, a seal of the righteousness that he had by faith while he was still uncircumcised. So then, he is the father of all who believe but have not been circumcised, in order that righteousness might be credited to them. </a:t>
            </a:r>
            <a:r>
              <a:rPr lang="en-US" sz="2400" b="1" i="0" baseline="30000" dirty="0">
                <a:solidFill>
                  <a:srgbClr val="000000"/>
                </a:solidFill>
                <a:effectLst/>
                <a:latin typeface="system-ui"/>
              </a:rPr>
              <a:t>12 </a:t>
            </a:r>
            <a:r>
              <a:rPr lang="en-US" sz="2400" b="0" i="0" dirty="0">
                <a:solidFill>
                  <a:srgbClr val="000000"/>
                </a:solidFill>
                <a:effectLst/>
                <a:latin typeface="system-ui"/>
              </a:rPr>
              <a:t>And he is then also the father of the circumcised who not only are circumcised but who also follow in the footsteps of the faith that our father Abraham had before he was circumcised.</a:t>
            </a:r>
          </a:p>
          <a:p>
            <a:pPr algn="l"/>
            <a:r>
              <a:rPr lang="en-US" sz="2400" b="1" i="0" baseline="30000" dirty="0">
                <a:solidFill>
                  <a:srgbClr val="000000"/>
                </a:solidFill>
                <a:effectLst/>
                <a:latin typeface="system-ui"/>
              </a:rPr>
              <a:t>13 </a:t>
            </a:r>
            <a:r>
              <a:rPr lang="en-US" sz="2400" b="0" i="0" dirty="0">
                <a:solidFill>
                  <a:srgbClr val="000000"/>
                </a:solidFill>
                <a:effectLst/>
                <a:latin typeface="system-ui"/>
              </a:rPr>
              <a:t>It was not through the law that Abraham and his offspring received the promise that he would be heir of the world, but through the righteousness that comes by faith. </a:t>
            </a:r>
            <a:r>
              <a:rPr lang="en-US" sz="2400" b="1" i="0" baseline="30000" dirty="0">
                <a:solidFill>
                  <a:srgbClr val="000000"/>
                </a:solidFill>
                <a:effectLst/>
                <a:latin typeface="system-ui"/>
              </a:rPr>
              <a:t>14 </a:t>
            </a:r>
            <a:r>
              <a:rPr lang="en-US" sz="2400" b="0" i="0" dirty="0">
                <a:solidFill>
                  <a:srgbClr val="000000"/>
                </a:solidFill>
                <a:effectLst/>
                <a:latin typeface="system-ui"/>
              </a:rPr>
              <a:t>For if those who depend on the law are heirs, faith means nothing and the promise is worthless, </a:t>
            </a:r>
            <a:r>
              <a:rPr lang="en-US" sz="2400" b="1" i="0" baseline="30000" dirty="0">
                <a:solidFill>
                  <a:srgbClr val="000000"/>
                </a:solidFill>
                <a:effectLst/>
                <a:latin typeface="system-ui"/>
              </a:rPr>
              <a:t>15 </a:t>
            </a:r>
            <a:r>
              <a:rPr lang="en-US" sz="2400" b="0" i="0" dirty="0">
                <a:solidFill>
                  <a:srgbClr val="000000"/>
                </a:solidFill>
                <a:effectLst/>
                <a:latin typeface="system-ui"/>
              </a:rPr>
              <a:t>because the law brings wrath. And where there is no law there is no transgression.</a:t>
            </a:r>
          </a:p>
          <a:p>
            <a:pPr algn="l"/>
            <a:r>
              <a:rPr lang="en-US" sz="2400" b="1" i="0" baseline="30000" dirty="0">
                <a:solidFill>
                  <a:srgbClr val="000000"/>
                </a:solidFill>
                <a:effectLst/>
                <a:latin typeface="system-ui"/>
              </a:rPr>
              <a:t>16 </a:t>
            </a:r>
            <a:r>
              <a:rPr lang="en-US" sz="2400" b="0" i="0" dirty="0">
                <a:solidFill>
                  <a:srgbClr val="000000"/>
                </a:solidFill>
                <a:effectLst/>
                <a:latin typeface="system-ui"/>
              </a:rPr>
              <a:t>Therefore, the promise comes by faith, so that it may be by grace and may be guaranteed to all Abraham’s offspring—not only to those who are of the law but also to those who have the faith of Abraham. He is the father of us all. </a:t>
            </a:r>
            <a:r>
              <a:rPr lang="en-US" sz="2400" b="1" i="0" baseline="30000" dirty="0">
                <a:solidFill>
                  <a:srgbClr val="000000"/>
                </a:solidFill>
                <a:effectLst/>
                <a:latin typeface="system-ui"/>
              </a:rPr>
              <a:t>17 </a:t>
            </a:r>
            <a:r>
              <a:rPr lang="en-US" sz="2400" b="0" i="0" dirty="0">
                <a:solidFill>
                  <a:srgbClr val="000000"/>
                </a:solidFill>
                <a:effectLst/>
                <a:latin typeface="system-ui"/>
              </a:rPr>
              <a:t>As it is written: “I have made you a father of many nations.” He is our father in the sight of God, in whom he believed—the God who gives life to the dead and calls into being things that were not.</a:t>
            </a:r>
          </a:p>
          <a:p>
            <a:endParaRPr lang="en-US" sz="2400" dirty="0"/>
          </a:p>
        </p:txBody>
      </p:sp>
    </p:spTree>
    <p:extLst>
      <p:ext uri="{BB962C8B-B14F-4D97-AF65-F5344CB8AC3E}">
        <p14:creationId xmlns:p14="http://schemas.microsoft.com/office/powerpoint/2010/main" val="23221329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E21F849-05E4-40C1-85F2-C36ABE883545}"/>
              </a:ext>
            </a:extLst>
          </p:cNvPr>
          <p:cNvSpPr txBox="1"/>
          <p:nvPr/>
        </p:nvSpPr>
        <p:spPr>
          <a:xfrm>
            <a:off x="251791" y="225287"/>
            <a:ext cx="11688418" cy="2677656"/>
          </a:xfrm>
          <a:prstGeom prst="rect">
            <a:avLst/>
          </a:prstGeom>
          <a:noFill/>
        </p:spPr>
        <p:txBody>
          <a:bodyPr wrap="square" rtlCol="0">
            <a:spAutoFit/>
          </a:bodyPr>
          <a:lstStyle/>
          <a:p>
            <a:r>
              <a:rPr lang="en-US" sz="2400" b="1" dirty="0"/>
              <a:t>Romans 4</a:t>
            </a:r>
          </a:p>
          <a:p>
            <a:pPr algn="l"/>
            <a:r>
              <a:rPr lang="en-US" sz="2400" b="1" i="0" baseline="30000" dirty="0">
                <a:solidFill>
                  <a:srgbClr val="000000"/>
                </a:solidFill>
                <a:effectLst/>
                <a:latin typeface="system-ui"/>
              </a:rPr>
              <a:t>16 </a:t>
            </a:r>
            <a:r>
              <a:rPr lang="en-US" sz="2400" b="0" i="0" dirty="0">
                <a:solidFill>
                  <a:srgbClr val="000000"/>
                </a:solidFill>
                <a:effectLst/>
                <a:latin typeface="system-ui"/>
              </a:rPr>
              <a:t>Therefore, the promise comes by faith, so that it may be by grace and may be guaranteed to all Abraham’s offspring—not only to those who are of the law but also to those who have the faith of Abraham. He is the father of us all. </a:t>
            </a:r>
            <a:r>
              <a:rPr lang="en-US" sz="2400" b="1" i="0" baseline="30000" dirty="0">
                <a:solidFill>
                  <a:srgbClr val="000000"/>
                </a:solidFill>
                <a:effectLst/>
                <a:latin typeface="system-ui"/>
              </a:rPr>
              <a:t>17 </a:t>
            </a:r>
            <a:r>
              <a:rPr lang="en-US" sz="2400" b="0" i="0" dirty="0">
                <a:solidFill>
                  <a:srgbClr val="000000"/>
                </a:solidFill>
                <a:effectLst/>
                <a:latin typeface="system-ui"/>
              </a:rPr>
              <a:t>As it is written: “I have made you a father of many nations.” He is our father in the sight of God, in whom he believed—the God who gives life to the dead and calls into being things that were not.</a:t>
            </a:r>
          </a:p>
          <a:p>
            <a:endParaRPr lang="en-US" sz="2400" dirty="0"/>
          </a:p>
        </p:txBody>
      </p:sp>
    </p:spTree>
    <p:extLst>
      <p:ext uri="{BB962C8B-B14F-4D97-AF65-F5344CB8AC3E}">
        <p14:creationId xmlns:p14="http://schemas.microsoft.com/office/powerpoint/2010/main" val="17790386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The Book of James | Open Resources">
            <a:extLst>
              <a:ext uri="{FF2B5EF4-FFF2-40B4-BE49-F238E27FC236}">
                <a16:creationId xmlns:a16="http://schemas.microsoft.com/office/drawing/2014/main" id="{1D2C5D30-DC4D-4124-8D08-3CBB4FADC5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1999"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9954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4DFDE13-2CE5-489C-A2FB-709FB82A918D}"/>
              </a:ext>
            </a:extLst>
          </p:cNvPr>
          <p:cNvPicPr>
            <a:picLocks noChangeAspect="1"/>
          </p:cNvPicPr>
          <p:nvPr/>
        </p:nvPicPr>
        <p:blipFill>
          <a:blip r:embed="rId2"/>
          <a:stretch>
            <a:fillRect/>
          </a:stretch>
        </p:blipFill>
        <p:spPr>
          <a:xfrm>
            <a:off x="1724025" y="194276"/>
            <a:ext cx="9163049" cy="6779532"/>
          </a:xfrm>
          <a:prstGeom prst="rect">
            <a:avLst/>
          </a:prstGeom>
        </p:spPr>
      </p:pic>
    </p:spTree>
    <p:extLst>
      <p:ext uri="{BB962C8B-B14F-4D97-AF65-F5344CB8AC3E}">
        <p14:creationId xmlns:p14="http://schemas.microsoft.com/office/powerpoint/2010/main" val="40326072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142475-2AB9-4C8C-949D-3C7DCDEF5F7D}"/>
              </a:ext>
            </a:extLst>
          </p:cNvPr>
          <p:cNvSpPr txBox="1"/>
          <p:nvPr/>
        </p:nvSpPr>
        <p:spPr>
          <a:xfrm>
            <a:off x="466725" y="581025"/>
            <a:ext cx="11249025" cy="5509200"/>
          </a:xfrm>
          <a:prstGeom prst="rect">
            <a:avLst/>
          </a:prstGeom>
          <a:noFill/>
        </p:spPr>
        <p:txBody>
          <a:bodyPr wrap="square" rtlCol="0">
            <a:spAutoFit/>
          </a:bodyPr>
          <a:lstStyle/>
          <a:p>
            <a:r>
              <a:rPr lang="en-US" sz="3200" b="1" dirty="0"/>
              <a:t>James 2:1</a:t>
            </a:r>
          </a:p>
          <a:p>
            <a:r>
              <a:rPr lang="en-US" sz="3200" b="0" i="0" dirty="0">
                <a:solidFill>
                  <a:srgbClr val="000000"/>
                </a:solidFill>
                <a:effectLst/>
                <a:latin typeface="system-ui"/>
              </a:rPr>
              <a:t>My brothers and sisters, believers in our glorious Lord Jesus Christ must not show favoritism. </a:t>
            </a:r>
          </a:p>
          <a:p>
            <a:endParaRPr lang="en-US" sz="3200" dirty="0">
              <a:solidFill>
                <a:srgbClr val="000000"/>
              </a:solidFill>
              <a:latin typeface="system-ui"/>
            </a:endParaRPr>
          </a:p>
          <a:p>
            <a:r>
              <a:rPr lang="en-US" sz="3200" b="1" dirty="0">
                <a:solidFill>
                  <a:srgbClr val="000000"/>
                </a:solidFill>
                <a:latin typeface="system-ui"/>
              </a:rPr>
              <a:t>KJV</a:t>
            </a:r>
          </a:p>
          <a:p>
            <a:r>
              <a:rPr lang="en-US" sz="3200" b="0" i="0" dirty="0">
                <a:solidFill>
                  <a:srgbClr val="000000"/>
                </a:solidFill>
                <a:effectLst/>
                <a:latin typeface="system-ui"/>
              </a:rPr>
              <a:t>My brethren, have not the faith of our Lord Jesus Christ, the Lord of glory, with respect of persons.</a:t>
            </a:r>
            <a:endParaRPr lang="en-US" sz="3200" dirty="0">
              <a:solidFill>
                <a:srgbClr val="000000"/>
              </a:solidFill>
              <a:latin typeface="system-ui"/>
            </a:endParaRPr>
          </a:p>
          <a:p>
            <a:endParaRPr lang="en-US" sz="3200" dirty="0">
              <a:solidFill>
                <a:srgbClr val="000000"/>
              </a:solidFill>
              <a:latin typeface="system-ui"/>
            </a:endParaRPr>
          </a:p>
          <a:p>
            <a:r>
              <a:rPr lang="en-US" sz="3200" b="1" dirty="0">
                <a:solidFill>
                  <a:srgbClr val="000000"/>
                </a:solidFill>
                <a:latin typeface="system-ui"/>
              </a:rPr>
              <a:t>ASV</a:t>
            </a:r>
          </a:p>
          <a:p>
            <a:r>
              <a:rPr lang="en-US" sz="3200" b="0" i="0" dirty="0">
                <a:solidFill>
                  <a:srgbClr val="000000"/>
                </a:solidFill>
                <a:effectLst/>
                <a:latin typeface="system-ui"/>
              </a:rPr>
              <a:t>My brethren, hold not the faith of our Lord Jesus Christ, </a:t>
            </a:r>
            <a:r>
              <a:rPr lang="en-US" sz="3200" b="0" i="1" dirty="0">
                <a:solidFill>
                  <a:srgbClr val="000000"/>
                </a:solidFill>
                <a:effectLst/>
                <a:latin typeface="system-ui"/>
              </a:rPr>
              <a:t>the Lord</a:t>
            </a:r>
            <a:r>
              <a:rPr lang="en-US" sz="3200" b="0" i="0" dirty="0">
                <a:solidFill>
                  <a:srgbClr val="000000"/>
                </a:solidFill>
                <a:effectLst/>
                <a:latin typeface="system-ui"/>
              </a:rPr>
              <a:t> of glory, with respect of persons. </a:t>
            </a:r>
            <a:endParaRPr lang="en-US" sz="3200" dirty="0"/>
          </a:p>
        </p:txBody>
      </p:sp>
    </p:spTree>
    <p:extLst>
      <p:ext uri="{BB962C8B-B14F-4D97-AF65-F5344CB8AC3E}">
        <p14:creationId xmlns:p14="http://schemas.microsoft.com/office/powerpoint/2010/main" val="34764462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142475-2AB9-4C8C-949D-3C7DCDEF5F7D}"/>
              </a:ext>
            </a:extLst>
          </p:cNvPr>
          <p:cNvSpPr txBox="1"/>
          <p:nvPr/>
        </p:nvSpPr>
        <p:spPr>
          <a:xfrm>
            <a:off x="466725" y="581025"/>
            <a:ext cx="11201400" cy="6494085"/>
          </a:xfrm>
          <a:prstGeom prst="rect">
            <a:avLst/>
          </a:prstGeom>
          <a:noFill/>
        </p:spPr>
        <p:txBody>
          <a:bodyPr wrap="square" rtlCol="0">
            <a:spAutoFit/>
          </a:bodyPr>
          <a:lstStyle/>
          <a:p>
            <a:r>
              <a:rPr lang="en-US" sz="3200" b="1" dirty="0"/>
              <a:t>1 Corinthians 2:7-8</a:t>
            </a:r>
          </a:p>
          <a:p>
            <a:r>
              <a:rPr lang="en-US" sz="3200" b="0" i="0" dirty="0">
                <a:solidFill>
                  <a:srgbClr val="000000"/>
                </a:solidFill>
                <a:effectLst/>
                <a:latin typeface="system-ui"/>
              </a:rPr>
              <a:t> </a:t>
            </a:r>
            <a:r>
              <a:rPr lang="en-US" sz="3200" b="1" i="0" baseline="30000" dirty="0">
                <a:solidFill>
                  <a:srgbClr val="000000"/>
                </a:solidFill>
                <a:effectLst/>
                <a:latin typeface="system-ui"/>
              </a:rPr>
              <a:t>7 </a:t>
            </a:r>
            <a:r>
              <a:rPr lang="en-US" sz="3200" b="0" i="0" dirty="0">
                <a:solidFill>
                  <a:srgbClr val="000000"/>
                </a:solidFill>
                <a:effectLst/>
                <a:latin typeface="system-ui"/>
              </a:rPr>
              <a:t>No, we declare God’s wisdom, a mystery that has been hidden and that God destined for our glory before time began. </a:t>
            </a:r>
            <a:r>
              <a:rPr lang="en-US" sz="3200" b="1" i="0" baseline="30000" dirty="0">
                <a:solidFill>
                  <a:srgbClr val="000000"/>
                </a:solidFill>
                <a:effectLst/>
                <a:latin typeface="system-ui"/>
              </a:rPr>
              <a:t>8 </a:t>
            </a:r>
            <a:r>
              <a:rPr lang="en-US" sz="3200" b="0" i="0" dirty="0">
                <a:solidFill>
                  <a:srgbClr val="000000"/>
                </a:solidFill>
                <a:effectLst/>
                <a:latin typeface="system-ui"/>
              </a:rPr>
              <a:t>None of the rulers of this age understood it, for if they had, they would not have crucified the Lord of glory. </a:t>
            </a:r>
          </a:p>
          <a:p>
            <a:endParaRPr lang="en-US" sz="3200" dirty="0">
              <a:solidFill>
                <a:srgbClr val="000000"/>
              </a:solidFill>
              <a:latin typeface="system-ui"/>
            </a:endParaRPr>
          </a:p>
          <a:p>
            <a:r>
              <a:rPr lang="en-US" sz="3200" b="1" i="0" dirty="0">
                <a:solidFill>
                  <a:srgbClr val="000000"/>
                </a:solidFill>
                <a:effectLst/>
                <a:latin typeface="system-ui"/>
              </a:rPr>
              <a:t>1 Samuel 4:21-22</a:t>
            </a:r>
          </a:p>
          <a:p>
            <a:r>
              <a:rPr lang="en-US" sz="3200" b="1" i="0" baseline="30000" dirty="0">
                <a:solidFill>
                  <a:srgbClr val="000000"/>
                </a:solidFill>
                <a:effectLst/>
                <a:latin typeface="system-ui"/>
              </a:rPr>
              <a:t>21 </a:t>
            </a:r>
            <a:r>
              <a:rPr lang="en-US" sz="3200" b="0" i="0" dirty="0">
                <a:solidFill>
                  <a:srgbClr val="000000"/>
                </a:solidFill>
                <a:effectLst/>
                <a:latin typeface="system-ui"/>
              </a:rPr>
              <a:t>She named the boy Ichabod, saying, “The Glory has departed from Israel”—because of the capture of the ark of God and the deaths of her father-in-law and her husband. </a:t>
            </a:r>
            <a:r>
              <a:rPr lang="en-US" sz="3200" b="1" i="0" baseline="30000" dirty="0">
                <a:solidFill>
                  <a:srgbClr val="000000"/>
                </a:solidFill>
                <a:effectLst/>
                <a:latin typeface="system-ui"/>
              </a:rPr>
              <a:t>22 </a:t>
            </a:r>
            <a:r>
              <a:rPr lang="en-US" sz="3200" b="0" i="0" dirty="0">
                <a:solidFill>
                  <a:srgbClr val="000000"/>
                </a:solidFill>
                <a:effectLst/>
                <a:latin typeface="system-ui"/>
              </a:rPr>
              <a:t>She said, “The Glory has departed from Israel, for the ark of God has been captured.”</a:t>
            </a:r>
          </a:p>
          <a:p>
            <a:endParaRPr lang="en-US" sz="3200" dirty="0"/>
          </a:p>
        </p:txBody>
      </p:sp>
    </p:spTree>
    <p:extLst>
      <p:ext uri="{BB962C8B-B14F-4D97-AF65-F5344CB8AC3E}">
        <p14:creationId xmlns:p14="http://schemas.microsoft.com/office/powerpoint/2010/main" val="1244394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8FC178-579E-415D-82A5-E45708D80C71}"/>
              </a:ext>
            </a:extLst>
          </p:cNvPr>
          <p:cNvSpPr txBox="1"/>
          <p:nvPr/>
        </p:nvSpPr>
        <p:spPr>
          <a:xfrm>
            <a:off x="371475" y="295275"/>
            <a:ext cx="10820400" cy="5693866"/>
          </a:xfrm>
          <a:prstGeom prst="rect">
            <a:avLst/>
          </a:prstGeom>
          <a:noFill/>
        </p:spPr>
        <p:txBody>
          <a:bodyPr wrap="square" rtlCol="0">
            <a:spAutoFit/>
          </a:bodyPr>
          <a:lstStyle/>
          <a:p>
            <a:r>
              <a:rPr lang="en-US" sz="2800" b="1" dirty="0"/>
              <a:t>Psalm 24</a:t>
            </a:r>
          </a:p>
          <a:p>
            <a:r>
              <a:rPr lang="en-US" sz="2800" b="1" i="0" baseline="30000" dirty="0">
                <a:solidFill>
                  <a:srgbClr val="000000"/>
                </a:solidFill>
                <a:effectLst/>
                <a:latin typeface="system-ui"/>
              </a:rPr>
              <a:t>7 </a:t>
            </a:r>
            <a:r>
              <a:rPr lang="en-US" sz="2800" b="0" i="0" dirty="0">
                <a:solidFill>
                  <a:srgbClr val="000000"/>
                </a:solidFill>
                <a:effectLst/>
                <a:latin typeface="system-ui"/>
              </a:rPr>
              <a:t>Lift up your heads, you gates;</a:t>
            </a:r>
            <a:br>
              <a:rPr lang="en-US" sz="2800" dirty="0"/>
            </a:br>
            <a:r>
              <a:rPr lang="en-US" sz="2800" b="0" i="0" dirty="0">
                <a:solidFill>
                  <a:srgbClr val="000000"/>
                </a:solidFill>
                <a:effectLst/>
                <a:latin typeface="Courier New" panose="02070309020205020404" pitchFamily="49" charset="0"/>
              </a:rPr>
              <a:t>    </a:t>
            </a:r>
            <a:r>
              <a:rPr lang="en-US" sz="2800" b="0" i="0" dirty="0">
                <a:solidFill>
                  <a:srgbClr val="000000"/>
                </a:solidFill>
                <a:effectLst/>
                <a:latin typeface="system-ui"/>
              </a:rPr>
              <a:t>be lifted up, you ancient doors,</a:t>
            </a:r>
            <a:br>
              <a:rPr lang="en-US" sz="2800" dirty="0"/>
            </a:br>
            <a:r>
              <a:rPr lang="en-US" sz="2800" b="0" i="0" dirty="0">
                <a:solidFill>
                  <a:srgbClr val="000000"/>
                </a:solidFill>
                <a:effectLst/>
                <a:latin typeface="Courier New" panose="02070309020205020404" pitchFamily="49" charset="0"/>
              </a:rPr>
              <a:t>    </a:t>
            </a:r>
            <a:r>
              <a:rPr lang="en-US" sz="2800" b="0" i="0" dirty="0">
                <a:solidFill>
                  <a:srgbClr val="000000"/>
                </a:solidFill>
                <a:effectLst/>
                <a:latin typeface="system-ui"/>
              </a:rPr>
              <a:t>that the King of glory may come in.</a:t>
            </a:r>
            <a:br>
              <a:rPr lang="en-US" sz="2800" dirty="0"/>
            </a:br>
            <a:r>
              <a:rPr lang="en-US" sz="2800" b="1" i="0" baseline="30000" dirty="0">
                <a:solidFill>
                  <a:srgbClr val="000000"/>
                </a:solidFill>
                <a:effectLst/>
                <a:latin typeface="system-ui"/>
              </a:rPr>
              <a:t>8 </a:t>
            </a:r>
            <a:r>
              <a:rPr lang="en-US" sz="2800" b="0" i="0" dirty="0">
                <a:solidFill>
                  <a:srgbClr val="000000"/>
                </a:solidFill>
                <a:effectLst/>
                <a:latin typeface="system-ui"/>
              </a:rPr>
              <a:t>Who is this King of glory?</a:t>
            </a:r>
            <a:br>
              <a:rPr lang="en-US" sz="2800" dirty="0"/>
            </a:br>
            <a:r>
              <a:rPr lang="en-US" sz="2800" b="0" i="0" dirty="0">
                <a:solidFill>
                  <a:srgbClr val="000000"/>
                </a:solidFill>
                <a:effectLst/>
                <a:latin typeface="Courier New" panose="02070309020205020404" pitchFamily="49" charset="0"/>
              </a:rPr>
              <a:t>    </a:t>
            </a:r>
            <a:r>
              <a:rPr lang="en-US" sz="2800" b="0" i="0" dirty="0">
                <a:solidFill>
                  <a:srgbClr val="000000"/>
                </a:solidFill>
                <a:effectLst/>
                <a:latin typeface="system-ui"/>
              </a:rPr>
              <a:t>The </a:t>
            </a:r>
            <a:r>
              <a:rPr lang="en-US" sz="2800" b="0" i="0" cap="small" dirty="0">
                <a:solidFill>
                  <a:srgbClr val="000000"/>
                </a:solidFill>
                <a:effectLst/>
                <a:latin typeface="system-ui"/>
              </a:rPr>
              <a:t>Lord</a:t>
            </a:r>
            <a:r>
              <a:rPr lang="en-US" sz="2800" b="0" i="0" dirty="0">
                <a:solidFill>
                  <a:srgbClr val="000000"/>
                </a:solidFill>
                <a:effectLst/>
                <a:latin typeface="system-ui"/>
              </a:rPr>
              <a:t> strong and mighty,</a:t>
            </a:r>
            <a:br>
              <a:rPr lang="en-US" sz="2800" dirty="0"/>
            </a:br>
            <a:r>
              <a:rPr lang="en-US" sz="2800" b="0" i="0" dirty="0">
                <a:solidFill>
                  <a:srgbClr val="000000"/>
                </a:solidFill>
                <a:effectLst/>
                <a:latin typeface="Courier New" panose="02070309020205020404" pitchFamily="49" charset="0"/>
              </a:rPr>
              <a:t>    </a:t>
            </a:r>
            <a:r>
              <a:rPr lang="en-US" sz="2800" b="0" i="0" dirty="0">
                <a:solidFill>
                  <a:srgbClr val="000000"/>
                </a:solidFill>
                <a:effectLst/>
                <a:latin typeface="system-ui"/>
              </a:rPr>
              <a:t>the </a:t>
            </a:r>
            <a:r>
              <a:rPr lang="en-US" sz="2800" b="0" i="0" cap="small" dirty="0">
                <a:solidFill>
                  <a:srgbClr val="000000"/>
                </a:solidFill>
                <a:effectLst/>
                <a:latin typeface="system-ui"/>
              </a:rPr>
              <a:t>Lord</a:t>
            </a:r>
            <a:r>
              <a:rPr lang="en-US" sz="2800" b="0" i="0" dirty="0">
                <a:solidFill>
                  <a:srgbClr val="000000"/>
                </a:solidFill>
                <a:effectLst/>
                <a:latin typeface="system-ui"/>
              </a:rPr>
              <a:t> mighty in battle.</a:t>
            </a:r>
            <a:br>
              <a:rPr lang="en-US" sz="2800" dirty="0"/>
            </a:br>
            <a:r>
              <a:rPr lang="en-US" sz="2800" b="1" i="0" baseline="30000" dirty="0">
                <a:solidFill>
                  <a:srgbClr val="000000"/>
                </a:solidFill>
                <a:effectLst/>
                <a:latin typeface="system-ui"/>
              </a:rPr>
              <a:t>9 </a:t>
            </a:r>
            <a:r>
              <a:rPr lang="en-US" sz="2800" b="0" i="0" dirty="0">
                <a:solidFill>
                  <a:srgbClr val="000000"/>
                </a:solidFill>
                <a:effectLst/>
                <a:latin typeface="system-ui"/>
              </a:rPr>
              <a:t>Lift up your heads, you gates;</a:t>
            </a:r>
            <a:br>
              <a:rPr lang="en-US" sz="2800" dirty="0"/>
            </a:br>
            <a:r>
              <a:rPr lang="en-US" sz="2800" b="0" i="0" dirty="0">
                <a:solidFill>
                  <a:srgbClr val="000000"/>
                </a:solidFill>
                <a:effectLst/>
                <a:latin typeface="Courier New" panose="02070309020205020404" pitchFamily="49" charset="0"/>
              </a:rPr>
              <a:t>    </a:t>
            </a:r>
            <a:r>
              <a:rPr lang="en-US" sz="2800" b="0" i="0" dirty="0">
                <a:solidFill>
                  <a:srgbClr val="000000"/>
                </a:solidFill>
                <a:effectLst/>
                <a:latin typeface="system-ui"/>
              </a:rPr>
              <a:t>lift them up, you ancient doors,</a:t>
            </a:r>
            <a:br>
              <a:rPr lang="en-US" sz="2800" dirty="0"/>
            </a:br>
            <a:r>
              <a:rPr lang="en-US" sz="2800" b="0" i="0" dirty="0">
                <a:solidFill>
                  <a:srgbClr val="000000"/>
                </a:solidFill>
                <a:effectLst/>
                <a:latin typeface="Courier New" panose="02070309020205020404" pitchFamily="49" charset="0"/>
              </a:rPr>
              <a:t>    </a:t>
            </a:r>
            <a:r>
              <a:rPr lang="en-US" sz="2800" b="0" i="0" dirty="0">
                <a:solidFill>
                  <a:srgbClr val="000000"/>
                </a:solidFill>
                <a:effectLst/>
                <a:latin typeface="system-ui"/>
              </a:rPr>
              <a:t>that the King of glory may come in.</a:t>
            </a:r>
            <a:br>
              <a:rPr lang="en-US" sz="2800" dirty="0"/>
            </a:br>
            <a:r>
              <a:rPr lang="en-US" sz="2800" b="1" i="0" baseline="30000" dirty="0">
                <a:solidFill>
                  <a:srgbClr val="000000"/>
                </a:solidFill>
                <a:effectLst/>
                <a:latin typeface="system-ui"/>
              </a:rPr>
              <a:t>10 </a:t>
            </a:r>
            <a:r>
              <a:rPr lang="en-US" sz="2800" b="0" i="0" dirty="0">
                <a:solidFill>
                  <a:srgbClr val="000000"/>
                </a:solidFill>
                <a:effectLst/>
                <a:latin typeface="system-ui"/>
              </a:rPr>
              <a:t>Who is he, this King of glory?</a:t>
            </a:r>
            <a:br>
              <a:rPr lang="en-US" sz="2800" dirty="0"/>
            </a:br>
            <a:r>
              <a:rPr lang="en-US" sz="2800" b="0" i="0" dirty="0">
                <a:solidFill>
                  <a:srgbClr val="000000"/>
                </a:solidFill>
                <a:effectLst/>
                <a:latin typeface="Courier New" panose="02070309020205020404" pitchFamily="49" charset="0"/>
              </a:rPr>
              <a:t>    </a:t>
            </a:r>
            <a:r>
              <a:rPr lang="en-US" sz="2800" b="0" i="0" dirty="0">
                <a:solidFill>
                  <a:srgbClr val="000000"/>
                </a:solidFill>
                <a:effectLst/>
                <a:latin typeface="system-ui"/>
              </a:rPr>
              <a:t>The </a:t>
            </a:r>
            <a:r>
              <a:rPr lang="en-US" sz="2800" b="0" i="0" cap="small" dirty="0">
                <a:solidFill>
                  <a:srgbClr val="000000"/>
                </a:solidFill>
                <a:effectLst/>
                <a:latin typeface="system-ui"/>
              </a:rPr>
              <a:t>Lord</a:t>
            </a:r>
            <a:r>
              <a:rPr lang="en-US" sz="2800" b="0" i="0" dirty="0">
                <a:solidFill>
                  <a:srgbClr val="000000"/>
                </a:solidFill>
                <a:effectLst/>
                <a:latin typeface="system-ui"/>
              </a:rPr>
              <a:t> Almighty—</a:t>
            </a:r>
            <a:br>
              <a:rPr lang="en-US" sz="2800" dirty="0"/>
            </a:br>
            <a:r>
              <a:rPr lang="en-US" sz="2800" b="0" i="0" dirty="0">
                <a:solidFill>
                  <a:srgbClr val="000000"/>
                </a:solidFill>
                <a:effectLst/>
                <a:latin typeface="Courier New" panose="02070309020205020404" pitchFamily="49" charset="0"/>
              </a:rPr>
              <a:t>    </a:t>
            </a:r>
            <a:r>
              <a:rPr lang="en-US" sz="2800" b="0" i="0" dirty="0">
                <a:solidFill>
                  <a:srgbClr val="000000"/>
                </a:solidFill>
                <a:effectLst/>
                <a:latin typeface="system-ui"/>
              </a:rPr>
              <a:t>he is the King of glory.</a:t>
            </a:r>
            <a:endParaRPr lang="en-US" sz="2800" dirty="0"/>
          </a:p>
        </p:txBody>
      </p:sp>
    </p:spTree>
    <p:extLst>
      <p:ext uri="{BB962C8B-B14F-4D97-AF65-F5344CB8AC3E}">
        <p14:creationId xmlns:p14="http://schemas.microsoft.com/office/powerpoint/2010/main" val="6919118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4142475-2AB9-4C8C-949D-3C7DCDEF5F7D}"/>
              </a:ext>
            </a:extLst>
          </p:cNvPr>
          <p:cNvSpPr txBox="1"/>
          <p:nvPr/>
        </p:nvSpPr>
        <p:spPr>
          <a:xfrm>
            <a:off x="466725" y="581025"/>
            <a:ext cx="10887075" cy="5016758"/>
          </a:xfrm>
          <a:prstGeom prst="rect">
            <a:avLst/>
          </a:prstGeom>
          <a:noFill/>
        </p:spPr>
        <p:txBody>
          <a:bodyPr wrap="square" rtlCol="0">
            <a:spAutoFit/>
          </a:bodyPr>
          <a:lstStyle/>
          <a:p>
            <a:r>
              <a:rPr lang="en-US" sz="3200" b="1" dirty="0"/>
              <a:t>James 2</a:t>
            </a:r>
          </a:p>
          <a:p>
            <a:r>
              <a:rPr lang="en-US" sz="3200" b="0" i="0" dirty="0">
                <a:solidFill>
                  <a:srgbClr val="000000"/>
                </a:solidFill>
                <a:effectLst/>
                <a:latin typeface="system-ui"/>
              </a:rPr>
              <a:t>My brothers and sisters, believers in our glorious Lord Jesus Christ must not show </a:t>
            </a:r>
            <a:r>
              <a:rPr lang="en-US" sz="3200" b="1" i="0" dirty="0">
                <a:solidFill>
                  <a:srgbClr val="000000"/>
                </a:solidFill>
                <a:effectLst/>
                <a:latin typeface="system-ui"/>
              </a:rPr>
              <a:t>favoritism</a:t>
            </a:r>
            <a:r>
              <a:rPr lang="en-US" sz="3200" b="0" i="0" dirty="0">
                <a:solidFill>
                  <a:srgbClr val="000000"/>
                </a:solidFill>
                <a:effectLst/>
                <a:latin typeface="system-ui"/>
              </a:rPr>
              <a:t>. </a:t>
            </a:r>
            <a:r>
              <a:rPr lang="en-US" sz="3200" b="1" i="0" baseline="30000" dirty="0">
                <a:solidFill>
                  <a:srgbClr val="000000"/>
                </a:solidFill>
                <a:effectLst/>
                <a:latin typeface="system-ui"/>
              </a:rPr>
              <a:t>2 </a:t>
            </a:r>
            <a:r>
              <a:rPr lang="en-US" sz="3200" b="0" i="0" dirty="0">
                <a:solidFill>
                  <a:srgbClr val="000000"/>
                </a:solidFill>
                <a:effectLst/>
                <a:latin typeface="system-ui"/>
              </a:rPr>
              <a:t>Suppose a man comes into your meeting wearing a gold ring and fine clothes, and a poor man in filthy old clothes also comes in. </a:t>
            </a:r>
            <a:r>
              <a:rPr lang="en-US" sz="3200" b="1" i="0" baseline="30000" dirty="0">
                <a:solidFill>
                  <a:srgbClr val="000000"/>
                </a:solidFill>
                <a:effectLst/>
                <a:latin typeface="system-ui"/>
              </a:rPr>
              <a:t>3 </a:t>
            </a:r>
            <a:r>
              <a:rPr lang="en-US" sz="3200" b="0" i="0" dirty="0">
                <a:solidFill>
                  <a:srgbClr val="000000"/>
                </a:solidFill>
                <a:effectLst/>
                <a:latin typeface="system-ui"/>
              </a:rPr>
              <a:t>If you show special attention to the man wearing fine clothes and say, “Here’s a good seat for you,” but say to the poor man, “You stand there” or “Sit on the floor by my feet,” </a:t>
            </a:r>
            <a:r>
              <a:rPr lang="en-US" sz="3200" b="1" i="0" baseline="30000" dirty="0">
                <a:solidFill>
                  <a:srgbClr val="000000"/>
                </a:solidFill>
                <a:effectLst/>
                <a:latin typeface="system-ui"/>
              </a:rPr>
              <a:t>4 </a:t>
            </a:r>
            <a:r>
              <a:rPr lang="en-US" sz="3200" b="0" i="0" dirty="0">
                <a:solidFill>
                  <a:srgbClr val="000000"/>
                </a:solidFill>
                <a:effectLst/>
                <a:latin typeface="system-ui"/>
              </a:rPr>
              <a:t>have you not discriminated among yourselves and become judges with evil thoughts?</a:t>
            </a:r>
          </a:p>
          <a:p>
            <a:endParaRPr lang="en-US" sz="3200" dirty="0"/>
          </a:p>
        </p:txBody>
      </p:sp>
    </p:spTree>
    <p:extLst>
      <p:ext uri="{BB962C8B-B14F-4D97-AF65-F5344CB8AC3E}">
        <p14:creationId xmlns:p14="http://schemas.microsoft.com/office/powerpoint/2010/main" val="67789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09415A-A713-4655-9B5E-7E9941E8A035}"/>
              </a:ext>
            </a:extLst>
          </p:cNvPr>
          <p:cNvSpPr txBox="1"/>
          <p:nvPr/>
        </p:nvSpPr>
        <p:spPr>
          <a:xfrm>
            <a:off x="438149" y="304800"/>
            <a:ext cx="11249025" cy="6001643"/>
          </a:xfrm>
          <a:prstGeom prst="rect">
            <a:avLst/>
          </a:prstGeom>
          <a:noFill/>
        </p:spPr>
        <p:txBody>
          <a:bodyPr wrap="square" rtlCol="0">
            <a:spAutoFit/>
          </a:bodyPr>
          <a:lstStyle/>
          <a:p>
            <a:r>
              <a:rPr lang="en-US" sz="3200" b="1" dirty="0"/>
              <a:t>1 Corinthians 6</a:t>
            </a:r>
          </a:p>
          <a:p>
            <a:r>
              <a:rPr lang="en-US" sz="3200" b="0" i="0" dirty="0">
                <a:solidFill>
                  <a:srgbClr val="000000"/>
                </a:solidFill>
                <a:effectLst/>
                <a:latin typeface="system-ui"/>
              </a:rPr>
              <a:t>If any of you has a dispute with another, do you dare to take it before the ungodly for judgment instead of before the Lord’s people? </a:t>
            </a:r>
            <a:r>
              <a:rPr lang="en-US" sz="3200" b="1" i="0" baseline="30000" dirty="0">
                <a:solidFill>
                  <a:srgbClr val="000000"/>
                </a:solidFill>
                <a:effectLst/>
                <a:latin typeface="system-ui"/>
              </a:rPr>
              <a:t>2 </a:t>
            </a:r>
            <a:r>
              <a:rPr lang="en-US" sz="3200" b="0" i="0" dirty="0">
                <a:solidFill>
                  <a:srgbClr val="000000"/>
                </a:solidFill>
                <a:effectLst/>
                <a:latin typeface="system-ui"/>
              </a:rPr>
              <a:t>Or do you not know that the Lord’s people will judge the world? And if you are to judge the world, are you not competent to judge trivial cases? </a:t>
            </a:r>
            <a:r>
              <a:rPr lang="en-US" sz="3200" b="1" i="0" baseline="30000" dirty="0">
                <a:solidFill>
                  <a:srgbClr val="000000"/>
                </a:solidFill>
                <a:effectLst/>
                <a:latin typeface="system-ui"/>
              </a:rPr>
              <a:t>3 </a:t>
            </a:r>
            <a:r>
              <a:rPr lang="en-US" sz="3200" b="0" i="0" dirty="0">
                <a:solidFill>
                  <a:srgbClr val="000000"/>
                </a:solidFill>
                <a:effectLst/>
                <a:latin typeface="system-ui"/>
              </a:rPr>
              <a:t>Do you not know that we will judge angels? How much more the things of this life! </a:t>
            </a:r>
            <a:r>
              <a:rPr lang="en-US" sz="3200" b="1" i="0" baseline="30000" dirty="0">
                <a:solidFill>
                  <a:srgbClr val="000000"/>
                </a:solidFill>
                <a:effectLst/>
                <a:latin typeface="system-ui"/>
              </a:rPr>
              <a:t>4 </a:t>
            </a:r>
            <a:r>
              <a:rPr lang="en-US" sz="3200" b="0" i="0" dirty="0">
                <a:solidFill>
                  <a:srgbClr val="000000"/>
                </a:solidFill>
                <a:effectLst/>
                <a:latin typeface="system-ui"/>
              </a:rPr>
              <a:t>Therefore, if you have disputes about such matters, do you ask for a ruling from those whose way of life is scorned in the church? </a:t>
            </a:r>
            <a:r>
              <a:rPr lang="en-US" sz="3200" b="1" i="0" baseline="30000" dirty="0">
                <a:solidFill>
                  <a:srgbClr val="000000"/>
                </a:solidFill>
                <a:effectLst/>
                <a:latin typeface="system-ui"/>
              </a:rPr>
              <a:t>5 </a:t>
            </a:r>
            <a:r>
              <a:rPr lang="en-US" sz="3200" b="0" i="0" dirty="0">
                <a:solidFill>
                  <a:srgbClr val="000000"/>
                </a:solidFill>
                <a:effectLst/>
                <a:latin typeface="system-ui"/>
              </a:rPr>
              <a:t>I say this to shame you. Is it possible that there is nobody among you wise enough to judge a dispute between believers? </a:t>
            </a:r>
            <a:r>
              <a:rPr lang="en-US" sz="3200" b="1" i="0" baseline="30000" dirty="0">
                <a:solidFill>
                  <a:srgbClr val="000000"/>
                </a:solidFill>
                <a:effectLst/>
                <a:latin typeface="system-ui"/>
              </a:rPr>
              <a:t>6 </a:t>
            </a:r>
            <a:r>
              <a:rPr lang="en-US" sz="3200" b="0" i="0" dirty="0">
                <a:solidFill>
                  <a:srgbClr val="000000"/>
                </a:solidFill>
                <a:effectLst/>
                <a:latin typeface="system-ui"/>
              </a:rPr>
              <a:t>But instead, one brother takes another to court—and this in front of unbelievers!</a:t>
            </a:r>
            <a:endParaRPr lang="en-US" sz="3200" dirty="0"/>
          </a:p>
        </p:txBody>
      </p:sp>
    </p:spTree>
    <p:extLst>
      <p:ext uri="{BB962C8B-B14F-4D97-AF65-F5344CB8AC3E}">
        <p14:creationId xmlns:p14="http://schemas.microsoft.com/office/powerpoint/2010/main" val="37526558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3680</Words>
  <Application>Microsoft Office PowerPoint</Application>
  <PresentationFormat>Widescreen</PresentationFormat>
  <Paragraphs>94</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Calibri</vt:lpstr>
      <vt:lpstr>Calibri Light</vt:lpstr>
      <vt:lpstr>Courier New</vt:lpstr>
      <vt:lpstr>system-ui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Strickland</dc:creator>
  <cp:lastModifiedBy>MS</cp:lastModifiedBy>
  <cp:revision>23</cp:revision>
  <dcterms:created xsi:type="dcterms:W3CDTF">2021-07-04T11:29:27Z</dcterms:created>
  <dcterms:modified xsi:type="dcterms:W3CDTF">2021-07-25T13:17:00Z</dcterms:modified>
</cp:coreProperties>
</file>