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8" r:id="rId3"/>
    <p:sldId id="277" r:id="rId4"/>
    <p:sldId id="282" r:id="rId5"/>
    <p:sldId id="283" r:id="rId6"/>
    <p:sldId id="290" r:id="rId7"/>
    <p:sldId id="291" r:id="rId8"/>
    <p:sldId id="292" r:id="rId9"/>
    <p:sldId id="289" r:id="rId10"/>
    <p:sldId id="293" r:id="rId11"/>
    <p:sldId id="285" r:id="rId12"/>
    <p:sldId id="284" r:id="rId13"/>
    <p:sldId id="294" r:id="rId14"/>
    <p:sldId id="295" r:id="rId15"/>
    <p:sldId id="296" r:id="rId16"/>
    <p:sldId id="297" r:id="rId17"/>
    <p:sldId id="298" r:id="rId18"/>
    <p:sldId id="299" r:id="rId19"/>
    <p:sldId id="286" r:id="rId20"/>
    <p:sldId id="300" r:id="rId21"/>
    <p:sldId id="301" r:id="rId22"/>
    <p:sldId id="302" r:id="rId23"/>
    <p:sldId id="303" r:id="rId24"/>
    <p:sldId id="304" r:id="rId25"/>
    <p:sldId id="305" r:id="rId26"/>
    <p:sldId id="317" r:id="rId27"/>
    <p:sldId id="316" r:id="rId28"/>
    <p:sldId id="287" r:id="rId29"/>
    <p:sldId id="306" r:id="rId30"/>
    <p:sldId id="307" r:id="rId31"/>
    <p:sldId id="308" r:id="rId32"/>
    <p:sldId id="309" r:id="rId33"/>
    <p:sldId id="310" r:id="rId34"/>
    <p:sldId id="288" r:id="rId35"/>
    <p:sldId id="315" r:id="rId36"/>
    <p:sldId id="318" r:id="rId37"/>
    <p:sldId id="319" r:id="rId38"/>
    <p:sldId id="320" r:id="rId39"/>
    <p:sldId id="28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6515-85AF-47E5-84A3-7D058DB59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730FB6-10AF-435E-9563-E0CF642390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CCDC8C-96DA-41BC-9FE8-33F86C4666B6}"/>
              </a:ext>
            </a:extLst>
          </p:cNvPr>
          <p:cNvSpPr>
            <a:spLocks noGrp="1"/>
          </p:cNvSpPr>
          <p:nvPr>
            <p:ph type="dt" sz="half" idx="10"/>
          </p:nvPr>
        </p:nvSpPr>
        <p:spPr/>
        <p:txBody>
          <a:bodyPr/>
          <a:lstStyle/>
          <a:p>
            <a:fld id="{A66F1F13-E162-4910-834F-1E0852675358}" type="datetimeFigureOut">
              <a:rPr lang="en-US" smtClean="0"/>
              <a:t>8/8/2021</a:t>
            </a:fld>
            <a:endParaRPr lang="en-US"/>
          </a:p>
        </p:txBody>
      </p:sp>
      <p:sp>
        <p:nvSpPr>
          <p:cNvPr id="5" name="Footer Placeholder 4">
            <a:extLst>
              <a:ext uri="{FF2B5EF4-FFF2-40B4-BE49-F238E27FC236}">
                <a16:creationId xmlns:a16="http://schemas.microsoft.com/office/drawing/2014/main" id="{7BA23D82-9C7B-43B0-A8DC-ADBC6631C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53601-6576-45F7-B9F4-812B40E4DEDF}"/>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388688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E5FB3-6A56-411C-AEE6-22C3DEE6EA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3B9BB2-7B23-421E-BF0D-62136F1D55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52517-1B91-4F33-A108-860D06911482}"/>
              </a:ext>
            </a:extLst>
          </p:cNvPr>
          <p:cNvSpPr>
            <a:spLocks noGrp="1"/>
          </p:cNvSpPr>
          <p:nvPr>
            <p:ph type="dt" sz="half" idx="10"/>
          </p:nvPr>
        </p:nvSpPr>
        <p:spPr/>
        <p:txBody>
          <a:bodyPr/>
          <a:lstStyle/>
          <a:p>
            <a:fld id="{A66F1F13-E162-4910-834F-1E0852675358}" type="datetimeFigureOut">
              <a:rPr lang="en-US" smtClean="0"/>
              <a:t>8/8/2021</a:t>
            </a:fld>
            <a:endParaRPr lang="en-US"/>
          </a:p>
        </p:txBody>
      </p:sp>
      <p:sp>
        <p:nvSpPr>
          <p:cNvPr id="5" name="Footer Placeholder 4">
            <a:extLst>
              <a:ext uri="{FF2B5EF4-FFF2-40B4-BE49-F238E27FC236}">
                <a16:creationId xmlns:a16="http://schemas.microsoft.com/office/drawing/2014/main" id="{8ACB7A9D-AAE3-4AA7-9243-C648369F5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F4913-9CFF-4C38-A674-DD3A3FE2951B}"/>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22879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4F034C-25D7-4864-881A-9ABACD98D7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3EED49-620B-426C-9FA9-C8FEA99DCD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60575-71F5-447F-A908-FB14BC71B12D}"/>
              </a:ext>
            </a:extLst>
          </p:cNvPr>
          <p:cNvSpPr>
            <a:spLocks noGrp="1"/>
          </p:cNvSpPr>
          <p:nvPr>
            <p:ph type="dt" sz="half" idx="10"/>
          </p:nvPr>
        </p:nvSpPr>
        <p:spPr/>
        <p:txBody>
          <a:bodyPr/>
          <a:lstStyle/>
          <a:p>
            <a:fld id="{A66F1F13-E162-4910-834F-1E0852675358}" type="datetimeFigureOut">
              <a:rPr lang="en-US" smtClean="0"/>
              <a:t>8/8/2021</a:t>
            </a:fld>
            <a:endParaRPr lang="en-US"/>
          </a:p>
        </p:txBody>
      </p:sp>
      <p:sp>
        <p:nvSpPr>
          <p:cNvPr id="5" name="Footer Placeholder 4">
            <a:extLst>
              <a:ext uri="{FF2B5EF4-FFF2-40B4-BE49-F238E27FC236}">
                <a16:creationId xmlns:a16="http://schemas.microsoft.com/office/drawing/2014/main" id="{3B79A385-28E0-49DE-9936-1622CCC6F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556D6-1301-4B48-8FA1-AD289AA42398}"/>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317367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5E9-91E7-49B2-82B3-D195031988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C49741-A923-458C-A5E6-52C8E12C63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44620-2AB9-4BCC-BB13-F83790B47A31}"/>
              </a:ext>
            </a:extLst>
          </p:cNvPr>
          <p:cNvSpPr>
            <a:spLocks noGrp="1"/>
          </p:cNvSpPr>
          <p:nvPr>
            <p:ph type="dt" sz="half" idx="10"/>
          </p:nvPr>
        </p:nvSpPr>
        <p:spPr/>
        <p:txBody>
          <a:bodyPr/>
          <a:lstStyle/>
          <a:p>
            <a:fld id="{A66F1F13-E162-4910-834F-1E0852675358}" type="datetimeFigureOut">
              <a:rPr lang="en-US" smtClean="0"/>
              <a:t>8/8/2021</a:t>
            </a:fld>
            <a:endParaRPr lang="en-US"/>
          </a:p>
        </p:txBody>
      </p:sp>
      <p:sp>
        <p:nvSpPr>
          <p:cNvPr id="5" name="Footer Placeholder 4">
            <a:extLst>
              <a:ext uri="{FF2B5EF4-FFF2-40B4-BE49-F238E27FC236}">
                <a16:creationId xmlns:a16="http://schemas.microsoft.com/office/drawing/2014/main" id="{818FB1ED-486D-4CBA-9052-F3CCEF71E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CF186-4CD7-42D4-A8F5-5C39EF7A1722}"/>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1510754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8BA8-B840-4FFC-A855-CD5326F2B0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53C671-617E-41E8-8F26-1E0874B4B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DF9CD4-D568-4CC5-9EE2-3CA563421EF2}"/>
              </a:ext>
            </a:extLst>
          </p:cNvPr>
          <p:cNvSpPr>
            <a:spLocks noGrp="1"/>
          </p:cNvSpPr>
          <p:nvPr>
            <p:ph type="dt" sz="half" idx="10"/>
          </p:nvPr>
        </p:nvSpPr>
        <p:spPr/>
        <p:txBody>
          <a:bodyPr/>
          <a:lstStyle/>
          <a:p>
            <a:fld id="{A66F1F13-E162-4910-834F-1E0852675358}" type="datetimeFigureOut">
              <a:rPr lang="en-US" smtClean="0"/>
              <a:t>8/8/2021</a:t>
            </a:fld>
            <a:endParaRPr lang="en-US"/>
          </a:p>
        </p:txBody>
      </p:sp>
      <p:sp>
        <p:nvSpPr>
          <p:cNvPr id="5" name="Footer Placeholder 4">
            <a:extLst>
              <a:ext uri="{FF2B5EF4-FFF2-40B4-BE49-F238E27FC236}">
                <a16:creationId xmlns:a16="http://schemas.microsoft.com/office/drawing/2014/main" id="{5AFDD1D0-99BF-4AC2-BE98-3D26DE868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496C-8B2F-4C7C-AE6D-A12E223B0525}"/>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67302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083D-FCDB-44C7-8088-10D2E0334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3D854-9182-466D-AB1F-20572DD4A8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BAE996-C941-490E-87FA-3DDC14FCA1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08E3E5-EFC9-4379-9789-D4F31368A505}"/>
              </a:ext>
            </a:extLst>
          </p:cNvPr>
          <p:cNvSpPr>
            <a:spLocks noGrp="1"/>
          </p:cNvSpPr>
          <p:nvPr>
            <p:ph type="dt" sz="half" idx="10"/>
          </p:nvPr>
        </p:nvSpPr>
        <p:spPr/>
        <p:txBody>
          <a:bodyPr/>
          <a:lstStyle/>
          <a:p>
            <a:fld id="{A66F1F13-E162-4910-834F-1E0852675358}" type="datetimeFigureOut">
              <a:rPr lang="en-US" smtClean="0"/>
              <a:t>8/8/2021</a:t>
            </a:fld>
            <a:endParaRPr lang="en-US"/>
          </a:p>
        </p:txBody>
      </p:sp>
      <p:sp>
        <p:nvSpPr>
          <p:cNvPr id="6" name="Footer Placeholder 5">
            <a:extLst>
              <a:ext uri="{FF2B5EF4-FFF2-40B4-BE49-F238E27FC236}">
                <a16:creationId xmlns:a16="http://schemas.microsoft.com/office/drawing/2014/main" id="{EC652E83-3C32-460B-920D-7EFAB47A3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B9646-9127-4BD6-A232-DF62543A9DAE}"/>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262624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96A1-2B36-4107-97F5-691B8923B8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5CFAFE-49D5-4BFA-BA55-BBBF3CCB4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1E4400-A1C7-4C10-A94E-153E5D450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2BBABB-B736-4EB5-A19A-F62C364362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E02485-FA37-44BD-B1B5-EA052C02F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4366E0-8A0B-4695-833C-CA2A1737FDBB}"/>
              </a:ext>
            </a:extLst>
          </p:cNvPr>
          <p:cNvSpPr>
            <a:spLocks noGrp="1"/>
          </p:cNvSpPr>
          <p:nvPr>
            <p:ph type="dt" sz="half" idx="10"/>
          </p:nvPr>
        </p:nvSpPr>
        <p:spPr/>
        <p:txBody>
          <a:bodyPr/>
          <a:lstStyle/>
          <a:p>
            <a:fld id="{A66F1F13-E162-4910-834F-1E0852675358}" type="datetimeFigureOut">
              <a:rPr lang="en-US" smtClean="0"/>
              <a:t>8/8/2021</a:t>
            </a:fld>
            <a:endParaRPr lang="en-US"/>
          </a:p>
        </p:txBody>
      </p:sp>
      <p:sp>
        <p:nvSpPr>
          <p:cNvPr id="8" name="Footer Placeholder 7">
            <a:extLst>
              <a:ext uri="{FF2B5EF4-FFF2-40B4-BE49-F238E27FC236}">
                <a16:creationId xmlns:a16="http://schemas.microsoft.com/office/drawing/2014/main" id="{EA07D3A9-1389-4F9C-B31C-770CD715E4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4B2F5E-318B-4369-A9FB-22CF2FBAFB13}"/>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31602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CE922-3871-4689-8F53-9D21FF0CBD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B7426-C74E-49A4-A61B-F84431672475}"/>
              </a:ext>
            </a:extLst>
          </p:cNvPr>
          <p:cNvSpPr>
            <a:spLocks noGrp="1"/>
          </p:cNvSpPr>
          <p:nvPr>
            <p:ph type="dt" sz="half" idx="10"/>
          </p:nvPr>
        </p:nvSpPr>
        <p:spPr/>
        <p:txBody>
          <a:bodyPr/>
          <a:lstStyle/>
          <a:p>
            <a:fld id="{A66F1F13-E162-4910-834F-1E0852675358}" type="datetimeFigureOut">
              <a:rPr lang="en-US" smtClean="0"/>
              <a:t>8/8/2021</a:t>
            </a:fld>
            <a:endParaRPr lang="en-US"/>
          </a:p>
        </p:txBody>
      </p:sp>
      <p:sp>
        <p:nvSpPr>
          <p:cNvPr id="4" name="Footer Placeholder 3">
            <a:extLst>
              <a:ext uri="{FF2B5EF4-FFF2-40B4-BE49-F238E27FC236}">
                <a16:creationId xmlns:a16="http://schemas.microsoft.com/office/drawing/2014/main" id="{1C2C23AA-C31B-43E4-916B-EB1552EFAD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431539-1E8D-4AF1-9310-D0D1F7D4369C}"/>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55693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A1764D-9E3C-4431-9900-6C0A300AAC39}"/>
              </a:ext>
            </a:extLst>
          </p:cNvPr>
          <p:cNvSpPr>
            <a:spLocks noGrp="1"/>
          </p:cNvSpPr>
          <p:nvPr>
            <p:ph type="dt" sz="half" idx="10"/>
          </p:nvPr>
        </p:nvSpPr>
        <p:spPr/>
        <p:txBody>
          <a:bodyPr/>
          <a:lstStyle/>
          <a:p>
            <a:fld id="{A66F1F13-E162-4910-834F-1E0852675358}" type="datetimeFigureOut">
              <a:rPr lang="en-US" smtClean="0"/>
              <a:t>8/8/2021</a:t>
            </a:fld>
            <a:endParaRPr lang="en-US"/>
          </a:p>
        </p:txBody>
      </p:sp>
      <p:sp>
        <p:nvSpPr>
          <p:cNvPr id="3" name="Footer Placeholder 2">
            <a:extLst>
              <a:ext uri="{FF2B5EF4-FFF2-40B4-BE49-F238E27FC236}">
                <a16:creationId xmlns:a16="http://schemas.microsoft.com/office/drawing/2014/main" id="{293FFD56-DCE8-453F-80D6-100A5E9BCE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C61EF8-4EF5-44BF-AAA8-16F55E341425}"/>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308423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EEE5-892F-410D-8A48-6D6052C0BE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D19B19-C9C9-4D16-92D5-B01484BF28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CFC2F4-A400-43E9-BE38-F4C589421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28E06-7DF7-4663-9400-F3AEE93BD792}"/>
              </a:ext>
            </a:extLst>
          </p:cNvPr>
          <p:cNvSpPr>
            <a:spLocks noGrp="1"/>
          </p:cNvSpPr>
          <p:nvPr>
            <p:ph type="dt" sz="half" idx="10"/>
          </p:nvPr>
        </p:nvSpPr>
        <p:spPr/>
        <p:txBody>
          <a:bodyPr/>
          <a:lstStyle/>
          <a:p>
            <a:fld id="{A66F1F13-E162-4910-834F-1E0852675358}" type="datetimeFigureOut">
              <a:rPr lang="en-US" smtClean="0"/>
              <a:t>8/8/2021</a:t>
            </a:fld>
            <a:endParaRPr lang="en-US"/>
          </a:p>
        </p:txBody>
      </p:sp>
      <p:sp>
        <p:nvSpPr>
          <p:cNvPr id="6" name="Footer Placeholder 5">
            <a:extLst>
              <a:ext uri="{FF2B5EF4-FFF2-40B4-BE49-F238E27FC236}">
                <a16:creationId xmlns:a16="http://schemas.microsoft.com/office/drawing/2014/main" id="{E73F1D0A-4D60-4B7E-A56A-D1C90E584F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D5A0B-2851-4FF7-9B6F-525872AAA299}"/>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14181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78BB-4DBB-4FDE-8A52-6270BE44A5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A73CAB-A492-464D-8EAC-79576F4D10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A4B53A-6322-4BF4-9B9E-E7DA44C02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2AFBE0-4AE6-457B-A6A3-7AA226135339}"/>
              </a:ext>
            </a:extLst>
          </p:cNvPr>
          <p:cNvSpPr>
            <a:spLocks noGrp="1"/>
          </p:cNvSpPr>
          <p:nvPr>
            <p:ph type="dt" sz="half" idx="10"/>
          </p:nvPr>
        </p:nvSpPr>
        <p:spPr/>
        <p:txBody>
          <a:bodyPr/>
          <a:lstStyle/>
          <a:p>
            <a:fld id="{A66F1F13-E162-4910-834F-1E0852675358}" type="datetimeFigureOut">
              <a:rPr lang="en-US" smtClean="0"/>
              <a:t>8/8/2021</a:t>
            </a:fld>
            <a:endParaRPr lang="en-US"/>
          </a:p>
        </p:txBody>
      </p:sp>
      <p:sp>
        <p:nvSpPr>
          <p:cNvPr id="6" name="Footer Placeholder 5">
            <a:extLst>
              <a:ext uri="{FF2B5EF4-FFF2-40B4-BE49-F238E27FC236}">
                <a16:creationId xmlns:a16="http://schemas.microsoft.com/office/drawing/2014/main" id="{1E4B5C73-0D63-441C-964A-638364E2D0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E075D-D8BD-4617-AF55-3A9B005E2E01}"/>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419508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0EB5B9-272A-4AD2-8B80-31A57EFEE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0BEDD8-1B30-4138-BC8C-5807A9744F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DE959-335E-4E79-870E-FECC6A707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F1F13-E162-4910-834F-1E0852675358}" type="datetimeFigureOut">
              <a:rPr lang="en-US" smtClean="0"/>
              <a:t>8/8/2021</a:t>
            </a:fld>
            <a:endParaRPr lang="en-US"/>
          </a:p>
        </p:txBody>
      </p:sp>
      <p:sp>
        <p:nvSpPr>
          <p:cNvPr id="5" name="Footer Placeholder 4">
            <a:extLst>
              <a:ext uri="{FF2B5EF4-FFF2-40B4-BE49-F238E27FC236}">
                <a16:creationId xmlns:a16="http://schemas.microsoft.com/office/drawing/2014/main" id="{1F512E55-1AE1-42D8-B26F-5AA7AF736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E347A2-C3D9-4E2B-996F-28F16F18A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1FFAC-DC42-466B-BD24-D867B31E40BF}" type="slidenum">
              <a:rPr lang="en-US" smtClean="0"/>
              <a:t>‹#›</a:t>
            </a:fld>
            <a:endParaRPr lang="en-US"/>
          </a:p>
        </p:txBody>
      </p:sp>
    </p:spTree>
    <p:extLst>
      <p:ext uri="{BB962C8B-B14F-4D97-AF65-F5344CB8AC3E}">
        <p14:creationId xmlns:p14="http://schemas.microsoft.com/office/powerpoint/2010/main" val="349245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Book of James | Open Resources">
            <a:extLst>
              <a:ext uri="{FF2B5EF4-FFF2-40B4-BE49-F238E27FC236}">
                <a16:creationId xmlns:a16="http://schemas.microsoft.com/office/drawing/2014/main" id="{1D2C5D30-DC4D-4124-8D08-3CBB4FADC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834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6F768-EF9E-435F-9F9B-DC6036705B93}"/>
              </a:ext>
            </a:extLst>
          </p:cNvPr>
          <p:cNvSpPr txBox="1"/>
          <p:nvPr/>
        </p:nvSpPr>
        <p:spPr>
          <a:xfrm>
            <a:off x="288235" y="367748"/>
            <a:ext cx="11668539" cy="5693866"/>
          </a:xfrm>
          <a:prstGeom prst="rect">
            <a:avLst/>
          </a:prstGeom>
          <a:noFill/>
        </p:spPr>
        <p:txBody>
          <a:bodyPr wrap="square" rtlCol="0">
            <a:spAutoFit/>
          </a:bodyPr>
          <a:lstStyle/>
          <a:p>
            <a:r>
              <a:rPr lang="en-US" sz="2800" b="1" dirty="0"/>
              <a:t>James 3</a:t>
            </a:r>
          </a:p>
          <a:p>
            <a:r>
              <a:rPr lang="en-US" sz="2800" b="0" i="0" dirty="0">
                <a:solidFill>
                  <a:srgbClr val="000000"/>
                </a:solidFill>
                <a:effectLst/>
                <a:latin typeface="system-ui"/>
              </a:rPr>
              <a:t>Not many of you should become teachers, my fellow believers, because you know that we who teach will be judged more strictly. </a:t>
            </a:r>
            <a:r>
              <a:rPr lang="en-US" sz="2800" b="1" i="0" baseline="30000" dirty="0">
                <a:solidFill>
                  <a:srgbClr val="000000"/>
                </a:solidFill>
                <a:effectLst/>
                <a:latin typeface="system-ui"/>
              </a:rPr>
              <a:t>2 </a:t>
            </a:r>
            <a:r>
              <a:rPr lang="en-US" sz="2800" b="0" i="0" dirty="0">
                <a:solidFill>
                  <a:srgbClr val="000000"/>
                </a:solidFill>
                <a:effectLst/>
                <a:latin typeface="system-ui"/>
              </a:rPr>
              <a:t>We all stumble in many ways. Anyone who is never at fault in what they say is perfect, able to keep their whole body in check.</a:t>
            </a:r>
          </a:p>
          <a:p>
            <a:endParaRPr lang="en-US" sz="2800" dirty="0">
              <a:solidFill>
                <a:srgbClr val="000000"/>
              </a:solidFill>
              <a:latin typeface="system-ui"/>
            </a:endParaRPr>
          </a:p>
          <a:p>
            <a:r>
              <a:rPr lang="en-US" sz="2800" b="1" i="0" dirty="0">
                <a:solidFill>
                  <a:srgbClr val="000000"/>
                </a:solidFill>
                <a:effectLst/>
                <a:latin typeface="system-ui"/>
              </a:rPr>
              <a:t>James 3:2 (ESV)</a:t>
            </a:r>
          </a:p>
          <a:p>
            <a:r>
              <a:rPr lang="en-US" sz="2800" b="1" i="0" baseline="30000" dirty="0">
                <a:solidFill>
                  <a:srgbClr val="000000"/>
                </a:solidFill>
                <a:effectLst/>
                <a:latin typeface="system-ui"/>
              </a:rPr>
              <a:t>2 </a:t>
            </a:r>
            <a:r>
              <a:rPr lang="en-US" sz="2800" b="0" i="0" dirty="0">
                <a:solidFill>
                  <a:srgbClr val="000000"/>
                </a:solidFill>
                <a:effectLst/>
                <a:latin typeface="system-ui"/>
              </a:rPr>
              <a:t>For we all stumble in many ways. And if anyone does not stumble in what he says, he is a perfect man, able also to </a:t>
            </a:r>
            <a:r>
              <a:rPr lang="en-US" sz="2800" b="1" i="0" dirty="0">
                <a:solidFill>
                  <a:srgbClr val="000000"/>
                </a:solidFill>
                <a:effectLst/>
                <a:latin typeface="system-ui"/>
              </a:rPr>
              <a:t>bridle</a:t>
            </a:r>
            <a:r>
              <a:rPr lang="en-US" sz="2800" b="0" i="0" dirty="0">
                <a:solidFill>
                  <a:srgbClr val="000000"/>
                </a:solidFill>
                <a:effectLst/>
                <a:latin typeface="system-ui"/>
              </a:rPr>
              <a:t> his whole body.</a:t>
            </a:r>
          </a:p>
          <a:p>
            <a:endParaRPr lang="en-US" sz="2800" dirty="0">
              <a:solidFill>
                <a:srgbClr val="000000"/>
              </a:solidFill>
              <a:latin typeface="system-ui"/>
            </a:endParaRPr>
          </a:p>
          <a:p>
            <a:r>
              <a:rPr lang="en-US" sz="2800" b="1" dirty="0">
                <a:solidFill>
                  <a:srgbClr val="000000"/>
                </a:solidFill>
                <a:latin typeface="system-ui"/>
              </a:rPr>
              <a:t>James 1:26 </a:t>
            </a:r>
          </a:p>
          <a:p>
            <a:r>
              <a:rPr lang="en-US" sz="2800" b="0" i="0" dirty="0">
                <a:solidFill>
                  <a:srgbClr val="000000"/>
                </a:solidFill>
                <a:effectLst/>
                <a:latin typeface="system-ui"/>
              </a:rPr>
              <a:t>If anyone thinks himself to be religious, yet does not </a:t>
            </a:r>
            <a:r>
              <a:rPr lang="en-US" sz="2800" b="1" i="0" dirty="0">
                <a:solidFill>
                  <a:srgbClr val="000000"/>
                </a:solidFill>
                <a:effectLst/>
                <a:latin typeface="system-ui"/>
              </a:rPr>
              <a:t>bridle</a:t>
            </a:r>
            <a:r>
              <a:rPr lang="en-US" sz="2800" b="0" i="0" dirty="0">
                <a:solidFill>
                  <a:srgbClr val="000000"/>
                </a:solidFill>
                <a:effectLst/>
                <a:latin typeface="system-ui"/>
              </a:rPr>
              <a:t> his tongue but deceives his </a:t>
            </a:r>
            <a:r>
              <a:rPr lang="en-US" sz="2800" b="0" i="1" dirty="0">
                <a:solidFill>
                  <a:srgbClr val="000000"/>
                </a:solidFill>
                <a:effectLst/>
                <a:latin typeface="system-ui"/>
              </a:rPr>
              <a:t>own</a:t>
            </a:r>
            <a:r>
              <a:rPr lang="en-US" sz="2800" b="0" i="0" dirty="0">
                <a:solidFill>
                  <a:srgbClr val="000000"/>
                </a:solidFill>
                <a:effectLst/>
                <a:latin typeface="system-ui"/>
              </a:rPr>
              <a:t> heart, this person’s religion is worthless.</a:t>
            </a:r>
            <a:endParaRPr lang="en-US" sz="2800" dirty="0">
              <a:solidFill>
                <a:srgbClr val="000000"/>
              </a:solidFill>
              <a:latin typeface="system-ui"/>
            </a:endParaRPr>
          </a:p>
        </p:txBody>
      </p:sp>
    </p:spTree>
    <p:extLst>
      <p:ext uri="{BB962C8B-B14F-4D97-AF65-F5344CB8AC3E}">
        <p14:creationId xmlns:p14="http://schemas.microsoft.com/office/powerpoint/2010/main" val="162822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mier Dressage Snaffle Bridle with Crank | Schneiders Saddlery">
            <a:extLst>
              <a:ext uri="{FF2B5EF4-FFF2-40B4-BE49-F238E27FC236}">
                <a16:creationId xmlns:a16="http://schemas.microsoft.com/office/drawing/2014/main" id="{15704E1B-E23B-41E5-BA4E-AB6F7D8F7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06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58F52E-2223-4BE4-BB53-5925F0BCFA9D}"/>
              </a:ext>
            </a:extLst>
          </p:cNvPr>
          <p:cNvSpPr txBox="1"/>
          <p:nvPr/>
        </p:nvSpPr>
        <p:spPr>
          <a:xfrm>
            <a:off x="178904" y="377687"/>
            <a:ext cx="11668539" cy="6632585"/>
          </a:xfrm>
          <a:prstGeom prst="rect">
            <a:avLst/>
          </a:prstGeom>
          <a:noFill/>
        </p:spPr>
        <p:txBody>
          <a:bodyPr wrap="square" rtlCol="0">
            <a:spAutoFit/>
          </a:bodyPr>
          <a:lstStyle/>
          <a:p>
            <a:r>
              <a:rPr lang="en-US" sz="2500" b="1" dirty="0"/>
              <a:t>James 3</a:t>
            </a:r>
          </a:p>
          <a:p>
            <a:pPr algn="l"/>
            <a:r>
              <a:rPr lang="en-US" sz="2500" b="1" i="0" baseline="30000" dirty="0">
                <a:solidFill>
                  <a:srgbClr val="000000"/>
                </a:solidFill>
                <a:effectLst/>
                <a:latin typeface="system-ui"/>
              </a:rPr>
              <a:t>3 </a:t>
            </a:r>
            <a:r>
              <a:rPr lang="en-US" sz="2500" b="0" i="0" dirty="0">
                <a:solidFill>
                  <a:srgbClr val="000000"/>
                </a:solidFill>
                <a:effectLst/>
                <a:latin typeface="system-ui"/>
              </a:rPr>
              <a:t>When we put bits into the mouths of horses to make them obey us, we can turn the whole animal. </a:t>
            </a:r>
            <a:r>
              <a:rPr lang="en-US" sz="2500" b="1" i="0" baseline="30000" dirty="0">
                <a:solidFill>
                  <a:srgbClr val="000000"/>
                </a:solidFill>
                <a:effectLst/>
                <a:latin typeface="system-ui"/>
              </a:rPr>
              <a:t>4 </a:t>
            </a:r>
            <a:r>
              <a:rPr lang="en-US" sz="2500" b="0" i="0" dirty="0">
                <a:solidFill>
                  <a:srgbClr val="000000"/>
                </a:solidFill>
                <a:effectLst/>
                <a:latin typeface="system-ui"/>
              </a:rPr>
              <a:t>Or take ships as an example. Although they are so large and are driven by strong winds, they are steered by a very small rudder wherever the pilot wants to go. </a:t>
            </a:r>
            <a:r>
              <a:rPr lang="en-US" sz="2500" b="1" i="0" baseline="30000" dirty="0">
                <a:solidFill>
                  <a:srgbClr val="000000"/>
                </a:solidFill>
                <a:effectLst/>
                <a:latin typeface="system-ui"/>
              </a:rPr>
              <a:t>5 </a:t>
            </a:r>
            <a:r>
              <a:rPr lang="en-US" sz="2500" b="0" i="0" dirty="0">
                <a:solidFill>
                  <a:srgbClr val="000000"/>
                </a:solidFill>
                <a:effectLst/>
                <a:latin typeface="system-ui"/>
              </a:rPr>
              <a:t>Likewise, the tongue is a small part of the body, but it makes great boasts. Consider what a great forest is set on fire by a small spark. </a:t>
            </a:r>
            <a:r>
              <a:rPr lang="en-US" sz="2500" b="1" i="0" baseline="30000" dirty="0">
                <a:solidFill>
                  <a:srgbClr val="000000"/>
                </a:solidFill>
                <a:effectLst/>
                <a:latin typeface="system-ui"/>
              </a:rPr>
              <a:t>6 </a:t>
            </a:r>
            <a:r>
              <a:rPr lang="en-US" sz="2500" b="0" i="0" dirty="0">
                <a:solidFill>
                  <a:srgbClr val="000000"/>
                </a:solidFill>
                <a:effectLst/>
                <a:latin typeface="system-ui"/>
              </a:rPr>
              <a:t>The tongue also is a fire, a world of evil among the parts of the body. It corrupts the whole body, sets the whole course of one’s life on fire, and is itself set on fire by hell.</a:t>
            </a:r>
          </a:p>
          <a:p>
            <a:pPr algn="l"/>
            <a:r>
              <a:rPr lang="en-US" sz="2500" b="1" i="0" baseline="30000" dirty="0">
                <a:solidFill>
                  <a:srgbClr val="000000"/>
                </a:solidFill>
                <a:effectLst/>
                <a:latin typeface="system-ui"/>
              </a:rPr>
              <a:t>7 </a:t>
            </a:r>
            <a:r>
              <a:rPr lang="en-US" sz="2500" b="0" i="0" dirty="0">
                <a:solidFill>
                  <a:srgbClr val="000000"/>
                </a:solidFill>
                <a:effectLst/>
                <a:latin typeface="system-ui"/>
              </a:rPr>
              <a:t>All kinds of animals, birds, reptiles and sea creatures are being tamed and have been tamed by mankind, </a:t>
            </a:r>
            <a:r>
              <a:rPr lang="en-US" sz="2500" b="1" i="0" baseline="30000" dirty="0">
                <a:solidFill>
                  <a:srgbClr val="000000"/>
                </a:solidFill>
                <a:effectLst/>
                <a:latin typeface="system-ui"/>
              </a:rPr>
              <a:t>8 </a:t>
            </a:r>
            <a:r>
              <a:rPr lang="en-US" sz="2500" b="0" i="0" dirty="0">
                <a:solidFill>
                  <a:srgbClr val="000000"/>
                </a:solidFill>
                <a:effectLst/>
                <a:latin typeface="system-ui"/>
              </a:rPr>
              <a:t>but no human being can tame the tongue. It is a restless evil, full of deadly poison.</a:t>
            </a:r>
          </a:p>
          <a:p>
            <a:pPr algn="l"/>
            <a:r>
              <a:rPr lang="en-US" sz="2500" b="1" i="0" baseline="30000" dirty="0">
                <a:solidFill>
                  <a:srgbClr val="000000"/>
                </a:solidFill>
                <a:effectLst/>
                <a:latin typeface="system-ui"/>
              </a:rPr>
              <a:t>9 </a:t>
            </a:r>
            <a:r>
              <a:rPr lang="en-US" sz="2500" b="0" i="0" dirty="0">
                <a:solidFill>
                  <a:srgbClr val="000000"/>
                </a:solidFill>
                <a:effectLst/>
                <a:latin typeface="system-ui"/>
              </a:rPr>
              <a:t>With the tongue we praise our Lord and Father, and with it we curse human beings, who have been made in God’s likeness. </a:t>
            </a:r>
            <a:r>
              <a:rPr lang="en-US" sz="2500" b="1" i="0" baseline="30000" dirty="0">
                <a:solidFill>
                  <a:srgbClr val="000000"/>
                </a:solidFill>
                <a:effectLst/>
                <a:latin typeface="system-ui"/>
              </a:rPr>
              <a:t>10 </a:t>
            </a:r>
            <a:r>
              <a:rPr lang="en-US" sz="2500" b="0" i="0" dirty="0">
                <a:solidFill>
                  <a:srgbClr val="000000"/>
                </a:solidFill>
                <a:effectLst/>
                <a:latin typeface="system-ui"/>
              </a:rPr>
              <a:t>Out of the same mouth come praise and cursing. My brothers and sisters, this should not be. </a:t>
            </a:r>
            <a:r>
              <a:rPr lang="en-US" sz="2500" b="1" i="0" baseline="30000" dirty="0">
                <a:solidFill>
                  <a:srgbClr val="000000"/>
                </a:solidFill>
                <a:effectLst/>
                <a:latin typeface="system-ui"/>
              </a:rPr>
              <a:t>11 </a:t>
            </a:r>
            <a:r>
              <a:rPr lang="en-US" sz="2500" b="0" i="0" dirty="0">
                <a:solidFill>
                  <a:srgbClr val="000000"/>
                </a:solidFill>
                <a:effectLst/>
                <a:latin typeface="system-ui"/>
              </a:rPr>
              <a:t>Can both fresh water and salt water flow from the same spring? </a:t>
            </a:r>
            <a:r>
              <a:rPr lang="en-US" sz="2500" b="1" i="0" baseline="30000" dirty="0">
                <a:solidFill>
                  <a:srgbClr val="000000"/>
                </a:solidFill>
                <a:effectLst/>
                <a:latin typeface="system-ui"/>
              </a:rPr>
              <a:t>12 </a:t>
            </a:r>
            <a:r>
              <a:rPr lang="en-US" sz="2500" b="0" i="0" dirty="0">
                <a:solidFill>
                  <a:srgbClr val="000000"/>
                </a:solidFill>
                <a:effectLst/>
                <a:latin typeface="system-ui"/>
              </a:rPr>
              <a:t>My brothers and sisters, can a fig tree bear olives, or a grapevine bear figs? Neither can a salt spring produce fresh water.</a:t>
            </a:r>
          </a:p>
          <a:p>
            <a:endParaRPr lang="en-US" sz="2500" dirty="0"/>
          </a:p>
        </p:txBody>
      </p:sp>
    </p:spTree>
    <p:extLst>
      <p:ext uri="{BB962C8B-B14F-4D97-AF65-F5344CB8AC3E}">
        <p14:creationId xmlns:p14="http://schemas.microsoft.com/office/powerpoint/2010/main" val="173911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58F52E-2223-4BE4-BB53-5925F0BCFA9D}"/>
              </a:ext>
            </a:extLst>
          </p:cNvPr>
          <p:cNvSpPr txBox="1"/>
          <p:nvPr/>
        </p:nvSpPr>
        <p:spPr>
          <a:xfrm>
            <a:off x="178904" y="377687"/>
            <a:ext cx="11668539" cy="6632585"/>
          </a:xfrm>
          <a:prstGeom prst="rect">
            <a:avLst/>
          </a:prstGeom>
          <a:noFill/>
        </p:spPr>
        <p:txBody>
          <a:bodyPr wrap="square" rtlCol="0">
            <a:spAutoFit/>
          </a:bodyPr>
          <a:lstStyle/>
          <a:p>
            <a:r>
              <a:rPr lang="en-US" sz="2500" b="1" dirty="0"/>
              <a:t>James 3</a:t>
            </a:r>
          </a:p>
          <a:p>
            <a:pPr algn="l"/>
            <a:r>
              <a:rPr lang="en-US" sz="2500" b="1" i="0" baseline="30000" dirty="0">
                <a:solidFill>
                  <a:srgbClr val="000000"/>
                </a:solidFill>
                <a:effectLst/>
                <a:latin typeface="system-ui"/>
              </a:rPr>
              <a:t>3 </a:t>
            </a:r>
            <a:r>
              <a:rPr lang="en-US" sz="2500" b="0" i="0" dirty="0">
                <a:solidFill>
                  <a:srgbClr val="000000"/>
                </a:solidFill>
                <a:effectLst/>
                <a:latin typeface="system-ui"/>
              </a:rPr>
              <a:t>When we put </a:t>
            </a:r>
            <a:r>
              <a:rPr lang="en-US" sz="2500" b="1" i="0" dirty="0">
                <a:solidFill>
                  <a:srgbClr val="000000"/>
                </a:solidFill>
                <a:effectLst/>
                <a:latin typeface="system-ui"/>
              </a:rPr>
              <a:t>bits</a:t>
            </a:r>
            <a:r>
              <a:rPr lang="en-US" sz="2500" b="0" i="0" dirty="0">
                <a:solidFill>
                  <a:srgbClr val="000000"/>
                </a:solidFill>
                <a:effectLst/>
                <a:latin typeface="system-ui"/>
              </a:rPr>
              <a:t> into the mouths of </a:t>
            </a:r>
            <a:r>
              <a:rPr lang="en-US" sz="2500" b="1" i="0" dirty="0">
                <a:solidFill>
                  <a:srgbClr val="000000"/>
                </a:solidFill>
                <a:effectLst/>
                <a:latin typeface="system-ui"/>
              </a:rPr>
              <a:t>horses</a:t>
            </a:r>
            <a:r>
              <a:rPr lang="en-US" sz="2500" b="0" i="0" dirty="0">
                <a:solidFill>
                  <a:srgbClr val="000000"/>
                </a:solidFill>
                <a:effectLst/>
                <a:latin typeface="system-ui"/>
              </a:rPr>
              <a:t> to make them obey us, we can turn the whole animal. </a:t>
            </a:r>
            <a:r>
              <a:rPr lang="en-US" sz="2500" b="1" i="0" baseline="30000" dirty="0">
                <a:solidFill>
                  <a:srgbClr val="000000"/>
                </a:solidFill>
                <a:effectLst/>
                <a:latin typeface="system-ui"/>
              </a:rPr>
              <a:t>4 </a:t>
            </a:r>
            <a:r>
              <a:rPr lang="en-US" sz="2500" b="0" i="0" dirty="0">
                <a:solidFill>
                  <a:srgbClr val="000000"/>
                </a:solidFill>
                <a:effectLst/>
                <a:latin typeface="system-ui"/>
              </a:rPr>
              <a:t>Or take </a:t>
            </a:r>
            <a:r>
              <a:rPr lang="en-US" sz="2500" b="1" i="0" dirty="0">
                <a:solidFill>
                  <a:srgbClr val="000000"/>
                </a:solidFill>
                <a:effectLst/>
                <a:latin typeface="system-ui"/>
              </a:rPr>
              <a:t>ships</a:t>
            </a:r>
            <a:r>
              <a:rPr lang="en-US" sz="2500" b="0" i="0" dirty="0">
                <a:solidFill>
                  <a:srgbClr val="000000"/>
                </a:solidFill>
                <a:effectLst/>
                <a:latin typeface="system-ui"/>
              </a:rPr>
              <a:t> as an example. Although they are so large and are driven by strong winds, they are steered by a very small </a:t>
            </a:r>
            <a:r>
              <a:rPr lang="en-US" sz="2500" b="1" i="0" dirty="0">
                <a:solidFill>
                  <a:srgbClr val="000000"/>
                </a:solidFill>
                <a:effectLst/>
                <a:latin typeface="system-ui"/>
              </a:rPr>
              <a:t>rudder</a:t>
            </a:r>
            <a:r>
              <a:rPr lang="en-US" sz="2500" b="0" i="0" dirty="0">
                <a:solidFill>
                  <a:srgbClr val="000000"/>
                </a:solidFill>
                <a:effectLst/>
                <a:latin typeface="system-ui"/>
              </a:rPr>
              <a:t> wherever the pilot wants to go. </a:t>
            </a:r>
            <a:r>
              <a:rPr lang="en-US" sz="2500" b="1" i="0" baseline="30000" dirty="0">
                <a:solidFill>
                  <a:srgbClr val="000000"/>
                </a:solidFill>
                <a:effectLst/>
                <a:latin typeface="system-ui"/>
              </a:rPr>
              <a:t>5 </a:t>
            </a:r>
            <a:r>
              <a:rPr lang="en-US" sz="2500" b="0" i="0" dirty="0">
                <a:solidFill>
                  <a:srgbClr val="000000"/>
                </a:solidFill>
                <a:effectLst/>
                <a:latin typeface="system-ui"/>
              </a:rPr>
              <a:t>Likewise, the tongue is a small part of the body, but it makes great boasts. Consider what a </a:t>
            </a:r>
            <a:r>
              <a:rPr lang="en-US" sz="2500" b="1" i="0" dirty="0">
                <a:solidFill>
                  <a:srgbClr val="000000"/>
                </a:solidFill>
                <a:effectLst/>
                <a:latin typeface="system-ui"/>
              </a:rPr>
              <a:t>great forest is set on fire </a:t>
            </a:r>
            <a:r>
              <a:rPr lang="en-US" sz="2500" b="0" i="0" dirty="0">
                <a:solidFill>
                  <a:srgbClr val="000000"/>
                </a:solidFill>
                <a:effectLst/>
                <a:latin typeface="system-ui"/>
              </a:rPr>
              <a:t>by a </a:t>
            </a:r>
            <a:r>
              <a:rPr lang="en-US" sz="2500" b="1" i="0" dirty="0">
                <a:solidFill>
                  <a:srgbClr val="000000"/>
                </a:solidFill>
                <a:effectLst/>
                <a:latin typeface="system-ui"/>
              </a:rPr>
              <a:t>small spark</a:t>
            </a:r>
            <a:r>
              <a:rPr lang="en-US" sz="2500" b="0" i="0" dirty="0">
                <a:solidFill>
                  <a:srgbClr val="000000"/>
                </a:solidFill>
                <a:effectLst/>
                <a:latin typeface="system-ui"/>
              </a:rPr>
              <a:t>. </a:t>
            </a:r>
            <a:r>
              <a:rPr lang="en-US" sz="2500" b="1" i="0" baseline="30000" dirty="0">
                <a:solidFill>
                  <a:srgbClr val="000000"/>
                </a:solidFill>
                <a:effectLst/>
                <a:latin typeface="system-ui"/>
              </a:rPr>
              <a:t>6 </a:t>
            </a:r>
            <a:r>
              <a:rPr lang="en-US" sz="2500" b="0" i="0" dirty="0">
                <a:solidFill>
                  <a:srgbClr val="000000"/>
                </a:solidFill>
                <a:effectLst/>
                <a:latin typeface="system-ui"/>
              </a:rPr>
              <a:t>The tongue also is a fire, a world of evil among the parts of the body. It corrupts the whole body, sets the whole course of one’s life on fire, and is itself set on fire by hell.</a:t>
            </a:r>
          </a:p>
          <a:p>
            <a:pPr algn="l"/>
            <a:r>
              <a:rPr lang="en-US" sz="2500" b="1" i="0" baseline="30000" dirty="0">
                <a:solidFill>
                  <a:srgbClr val="000000"/>
                </a:solidFill>
                <a:effectLst/>
                <a:latin typeface="system-ui"/>
              </a:rPr>
              <a:t>7 </a:t>
            </a:r>
            <a:r>
              <a:rPr lang="en-US" sz="2500" b="0" i="0" dirty="0">
                <a:solidFill>
                  <a:srgbClr val="000000"/>
                </a:solidFill>
                <a:effectLst/>
                <a:latin typeface="system-ui"/>
              </a:rPr>
              <a:t>All kinds of animals, birds, reptiles and sea creatures are being tamed and have been tamed by mankind, </a:t>
            </a:r>
            <a:r>
              <a:rPr lang="en-US" sz="2500" b="1" i="0" baseline="30000" dirty="0">
                <a:solidFill>
                  <a:srgbClr val="000000"/>
                </a:solidFill>
                <a:effectLst/>
                <a:latin typeface="system-ui"/>
              </a:rPr>
              <a:t>8 </a:t>
            </a:r>
            <a:r>
              <a:rPr lang="en-US" sz="2500" b="0" i="0" dirty="0">
                <a:solidFill>
                  <a:srgbClr val="000000"/>
                </a:solidFill>
                <a:effectLst/>
                <a:latin typeface="system-ui"/>
              </a:rPr>
              <a:t>but no human being can tame the tongue. It is a restless evil, full of deadly poison.</a:t>
            </a:r>
          </a:p>
          <a:p>
            <a:pPr algn="l"/>
            <a:r>
              <a:rPr lang="en-US" sz="2500" b="1" i="0" baseline="30000" dirty="0">
                <a:solidFill>
                  <a:srgbClr val="000000"/>
                </a:solidFill>
                <a:effectLst/>
                <a:latin typeface="system-ui"/>
              </a:rPr>
              <a:t>9 </a:t>
            </a:r>
            <a:r>
              <a:rPr lang="en-US" sz="2500" b="0" i="0" dirty="0">
                <a:solidFill>
                  <a:srgbClr val="000000"/>
                </a:solidFill>
                <a:effectLst/>
                <a:latin typeface="system-ui"/>
              </a:rPr>
              <a:t>With the tongue we praise our Lord and Father, and with it we curse human beings, who have been made in God’s likeness. </a:t>
            </a:r>
            <a:r>
              <a:rPr lang="en-US" sz="2500" b="1" i="0" baseline="30000" dirty="0">
                <a:solidFill>
                  <a:srgbClr val="000000"/>
                </a:solidFill>
                <a:effectLst/>
                <a:latin typeface="system-ui"/>
              </a:rPr>
              <a:t>10 </a:t>
            </a:r>
            <a:r>
              <a:rPr lang="en-US" sz="2500" b="0" i="0" dirty="0">
                <a:solidFill>
                  <a:srgbClr val="000000"/>
                </a:solidFill>
                <a:effectLst/>
                <a:latin typeface="system-ui"/>
              </a:rPr>
              <a:t>Out of the same mouth come praise and cursing. My brothers and sisters, this should not be. </a:t>
            </a:r>
            <a:r>
              <a:rPr lang="en-US" sz="2500" b="1" i="0" baseline="30000" dirty="0">
                <a:solidFill>
                  <a:srgbClr val="000000"/>
                </a:solidFill>
                <a:effectLst/>
                <a:latin typeface="system-ui"/>
              </a:rPr>
              <a:t>11 </a:t>
            </a:r>
            <a:r>
              <a:rPr lang="en-US" sz="2500" b="0" i="0" dirty="0">
                <a:solidFill>
                  <a:srgbClr val="000000"/>
                </a:solidFill>
                <a:effectLst/>
                <a:latin typeface="system-ui"/>
              </a:rPr>
              <a:t>Can both fresh water and salt water flow from the same spring? </a:t>
            </a:r>
            <a:r>
              <a:rPr lang="en-US" sz="2500" b="1" i="0" baseline="30000" dirty="0">
                <a:solidFill>
                  <a:srgbClr val="000000"/>
                </a:solidFill>
                <a:effectLst/>
                <a:latin typeface="system-ui"/>
              </a:rPr>
              <a:t>12 </a:t>
            </a:r>
            <a:r>
              <a:rPr lang="en-US" sz="2500" b="0" i="0" dirty="0">
                <a:solidFill>
                  <a:srgbClr val="000000"/>
                </a:solidFill>
                <a:effectLst/>
                <a:latin typeface="system-ui"/>
              </a:rPr>
              <a:t>My brothers and sisters, can a fig tree bear olives, or a grapevine bear figs? Neither can a salt spring produce fresh water.</a:t>
            </a:r>
          </a:p>
          <a:p>
            <a:endParaRPr lang="en-US" sz="2500" dirty="0"/>
          </a:p>
        </p:txBody>
      </p:sp>
    </p:spTree>
    <p:extLst>
      <p:ext uri="{BB962C8B-B14F-4D97-AF65-F5344CB8AC3E}">
        <p14:creationId xmlns:p14="http://schemas.microsoft.com/office/powerpoint/2010/main" val="4005054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58F52E-2223-4BE4-BB53-5925F0BCFA9D}"/>
              </a:ext>
            </a:extLst>
          </p:cNvPr>
          <p:cNvSpPr txBox="1"/>
          <p:nvPr/>
        </p:nvSpPr>
        <p:spPr>
          <a:xfrm>
            <a:off x="178904" y="377687"/>
            <a:ext cx="11668539" cy="6632585"/>
          </a:xfrm>
          <a:prstGeom prst="rect">
            <a:avLst/>
          </a:prstGeom>
          <a:noFill/>
        </p:spPr>
        <p:txBody>
          <a:bodyPr wrap="square" rtlCol="0">
            <a:spAutoFit/>
          </a:bodyPr>
          <a:lstStyle/>
          <a:p>
            <a:r>
              <a:rPr lang="en-US" sz="2500" b="1" dirty="0"/>
              <a:t>James 3</a:t>
            </a:r>
          </a:p>
          <a:p>
            <a:pPr algn="l"/>
            <a:r>
              <a:rPr lang="en-US" sz="2500" b="1" i="0" baseline="30000" dirty="0">
                <a:solidFill>
                  <a:srgbClr val="000000"/>
                </a:solidFill>
                <a:effectLst/>
                <a:latin typeface="system-ui"/>
              </a:rPr>
              <a:t>3 </a:t>
            </a:r>
            <a:r>
              <a:rPr lang="en-US" sz="2500" b="0" i="0" dirty="0">
                <a:solidFill>
                  <a:srgbClr val="000000"/>
                </a:solidFill>
                <a:effectLst/>
                <a:latin typeface="system-ui"/>
              </a:rPr>
              <a:t>When we put bits into the mouths of horses to make them obey us, we can turn the whole animal. </a:t>
            </a:r>
            <a:r>
              <a:rPr lang="en-US" sz="2500" b="1" i="0" baseline="30000" dirty="0">
                <a:solidFill>
                  <a:srgbClr val="000000"/>
                </a:solidFill>
                <a:effectLst/>
                <a:latin typeface="system-ui"/>
              </a:rPr>
              <a:t>4 </a:t>
            </a:r>
            <a:r>
              <a:rPr lang="en-US" sz="2500" b="0" i="0" dirty="0">
                <a:solidFill>
                  <a:srgbClr val="000000"/>
                </a:solidFill>
                <a:effectLst/>
                <a:latin typeface="system-ui"/>
              </a:rPr>
              <a:t>Or take ships as an example. Although they are so large and are driven by strong winds, they are steered by a very small rudder wherever the pilot wants to go. </a:t>
            </a:r>
            <a:r>
              <a:rPr lang="en-US" sz="2500" b="1" i="0" baseline="30000" dirty="0">
                <a:solidFill>
                  <a:srgbClr val="000000"/>
                </a:solidFill>
                <a:effectLst/>
                <a:latin typeface="system-ui"/>
              </a:rPr>
              <a:t>5 </a:t>
            </a:r>
            <a:r>
              <a:rPr lang="en-US" sz="2500" b="0" i="0" dirty="0">
                <a:solidFill>
                  <a:srgbClr val="000000"/>
                </a:solidFill>
                <a:effectLst/>
                <a:latin typeface="system-ui"/>
              </a:rPr>
              <a:t>Likewise, the </a:t>
            </a:r>
            <a:r>
              <a:rPr lang="en-US" sz="2500" i="0" dirty="0">
                <a:solidFill>
                  <a:srgbClr val="000000"/>
                </a:solidFill>
                <a:effectLst/>
                <a:latin typeface="system-ui"/>
              </a:rPr>
              <a:t>tongue</a:t>
            </a:r>
            <a:r>
              <a:rPr lang="en-US" sz="2500" b="0" i="0" dirty="0">
                <a:solidFill>
                  <a:srgbClr val="000000"/>
                </a:solidFill>
                <a:effectLst/>
                <a:latin typeface="system-ui"/>
              </a:rPr>
              <a:t> is a small part of the body, but it makes great boasts. Consider what a great forest is set on fire by a small spark. </a:t>
            </a:r>
            <a:r>
              <a:rPr lang="en-US" sz="2500" b="1" i="0" baseline="30000" dirty="0">
                <a:solidFill>
                  <a:srgbClr val="000000"/>
                </a:solidFill>
                <a:effectLst/>
                <a:latin typeface="system-ui"/>
              </a:rPr>
              <a:t>6 </a:t>
            </a:r>
            <a:r>
              <a:rPr lang="en-US" sz="2500" b="1" i="0" dirty="0">
                <a:solidFill>
                  <a:srgbClr val="000000"/>
                </a:solidFill>
                <a:effectLst/>
                <a:latin typeface="system-ui"/>
              </a:rPr>
              <a:t>The tongue also is a fire, a world of evil among the parts of the body. It corrupts the whole body, sets the whole course of one’s life on fire, and is itself set on fire by hell.</a:t>
            </a:r>
          </a:p>
          <a:p>
            <a:pPr algn="l"/>
            <a:r>
              <a:rPr lang="en-US" sz="2500" b="1" i="0" baseline="30000" dirty="0">
                <a:solidFill>
                  <a:srgbClr val="000000"/>
                </a:solidFill>
                <a:effectLst/>
                <a:latin typeface="system-ui"/>
              </a:rPr>
              <a:t>7 </a:t>
            </a:r>
            <a:r>
              <a:rPr lang="en-US" sz="2500" b="0" i="0" dirty="0">
                <a:solidFill>
                  <a:srgbClr val="000000"/>
                </a:solidFill>
                <a:effectLst/>
                <a:latin typeface="system-ui"/>
              </a:rPr>
              <a:t>All kinds of animals, birds, reptiles and sea creatures are being tamed and have been tamed by mankind, </a:t>
            </a:r>
            <a:r>
              <a:rPr lang="en-US" sz="2500" b="1" i="0" baseline="30000" dirty="0">
                <a:solidFill>
                  <a:srgbClr val="000000"/>
                </a:solidFill>
                <a:effectLst/>
                <a:latin typeface="system-ui"/>
              </a:rPr>
              <a:t>8 </a:t>
            </a:r>
            <a:r>
              <a:rPr lang="en-US" sz="2500" b="0" i="0" dirty="0">
                <a:solidFill>
                  <a:srgbClr val="000000"/>
                </a:solidFill>
                <a:effectLst/>
                <a:latin typeface="system-ui"/>
              </a:rPr>
              <a:t>but no human being can tame the tongue. It is a restless evil, full of deadly poison.</a:t>
            </a:r>
          </a:p>
          <a:p>
            <a:pPr algn="l"/>
            <a:r>
              <a:rPr lang="en-US" sz="2500" b="1" i="0" baseline="30000" dirty="0">
                <a:solidFill>
                  <a:srgbClr val="000000"/>
                </a:solidFill>
                <a:effectLst/>
                <a:latin typeface="system-ui"/>
              </a:rPr>
              <a:t>9 </a:t>
            </a:r>
            <a:r>
              <a:rPr lang="en-US" sz="2500" b="0" i="0" dirty="0">
                <a:solidFill>
                  <a:srgbClr val="000000"/>
                </a:solidFill>
                <a:effectLst/>
                <a:latin typeface="system-ui"/>
              </a:rPr>
              <a:t>With the tongue we praise our Lord and Father, and with it we curse human beings, who have been made in God’s likeness. </a:t>
            </a:r>
            <a:r>
              <a:rPr lang="en-US" sz="2500" b="1" i="0" baseline="30000" dirty="0">
                <a:solidFill>
                  <a:srgbClr val="000000"/>
                </a:solidFill>
                <a:effectLst/>
                <a:latin typeface="system-ui"/>
              </a:rPr>
              <a:t>10 </a:t>
            </a:r>
            <a:r>
              <a:rPr lang="en-US" sz="2500" b="0" i="0" dirty="0">
                <a:solidFill>
                  <a:srgbClr val="000000"/>
                </a:solidFill>
                <a:effectLst/>
                <a:latin typeface="system-ui"/>
              </a:rPr>
              <a:t>Out of the same mouth come praise and cursing. My brothers and sisters, this should not be. </a:t>
            </a:r>
            <a:r>
              <a:rPr lang="en-US" sz="2500" b="1" i="0" baseline="30000" dirty="0">
                <a:solidFill>
                  <a:srgbClr val="000000"/>
                </a:solidFill>
                <a:effectLst/>
                <a:latin typeface="system-ui"/>
              </a:rPr>
              <a:t>11 </a:t>
            </a:r>
            <a:r>
              <a:rPr lang="en-US" sz="2500" b="0" i="0" dirty="0">
                <a:solidFill>
                  <a:srgbClr val="000000"/>
                </a:solidFill>
                <a:effectLst/>
                <a:latin typeface="system-ui"/>
              </a:rPr>
              <a:t>Can both fresh water and salt water flow from the same spring? </a:t>
            </a:r>
            <a:r>
              <a:rPr lang="en-US" sz="2500" b="1" i="0" baseline="30000" dirty="0">
                <a:solidFill>
                  <a:srgbClr val="000000"/>
                </a:solidFill>
                <a:effectLst/>
                <a:latin typeface="system-ui"/>
              </a:rPr>
              <a:t>12 </a:t>
            </a:r>
            <a:r>
              <a:rPr lang="en-US" sz="2500" b="0" i="0" dirty="0">
                <a:solidFill>
                  <a:srgbClr val="000000"/>
                </a:solidFill>
                <a:effectLst/>
                <a:latin typeface="system-ui"/>
              </a:rPr>
              <a:t>My brothers and sisters, can a fig tree bear olives, or a grapevine bear figs? Neither can a salt spring produce fresh water.</a:t>
            </a:r>
          </a:p>
          <a:p>
            <a:endParaRPr lang="en-US" sz="2500" dirty="0"/>
          </a:p>
        </p:txBody>
      </p:sp>
    </p:spTree>
    <p:extLst>
      <p:ext uri="{BB962C8B-B14F-4D97-AF65-F5344CB8AC3E}">
        <p14:creationId xmlns:p14="http://schemas.microsoft.com/office/powerpoint/2010/main" val="2644074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58F52E-2223-4BE4-BB53-5925F0BCFA9D}"/>
              </a:ext>
            </a:extLst>
          </p:cNvPr>
          <p:cNvSpPr txBox="1"/>
          <p:nvPr/>
        </p:nvSpPr>
        <p:spPr>
          <a:xfrm>
            <a:off x="178904" y="377687"/>
            <a:ext cx="11668539" cy="6632585"/>
          </a:xfrm>
          <a:prstGeom prst="rect">
            <a:avLst/>
          </a:prstGeom>
          <a:noFill/>
        </p:spPr>
        <p:txBody>
          <a:bodyPr wrap="square" rtlCol="0">
            <a:spAutoFit/>
          </a:bodyPr>
          <a:lstStyle/>
          <a:p>
            <a:r>
              <a:rPr lang="en-US" sz="2500" b="1" dirty="0"/>
              <a:t>James 3</a:t>
            </a:r>
          </a:p>
          <a:p>
            <a:pPr algn="l"/>
            <a:r>
              <a:rPr lang="en-US" sz="2500" b="1" i="0" baseline="30000" dirty="0">
                <a:solidFill>
                  <a:srgbClr val="000000"/>
                </a:solidFill>
                <a:effectLst/>
                <a:latin typeface="system-ui"/>
              </a:rPr>
              <a:t>3 </a:t>
            </a:r>
            <a:r>
              <a:rPr lang="en-US" sz="2500" b="0" i="0" dirty="0">
                <a:solidFill>
                  <a:srgbClr val="000000"/>
                </a:solidFill>
                <a:effectLst/>
                <a:latin typeface="system-ui"/>
              </a:rPr>
              <a:t>When we put bits into the mouths of horses to make them obey us, we can turn the whole animal. </a:t>
            </a:r>
            <a:r>
              <a:rPr lang="en-US" sz="2500" b="1" i="0" baseline="30000" dirty="0">
                <a:solidFill>
                  <a:srgbClr val="000000"/>
                </a:solidFill>
                <a:effectLst/>
                <a:latin typeface="system-ui"/>
              </a:rPr>
              <a:t>4 </a:t>
            </a:r>
            <a:r>
              <a:rPr lang="en-US" sz="2500" b="0" i="0" dirty="0">
                <a:solidFill>
                  <a:srgbClr val="000000"/>
                </a:solidFill>
                <a:effectLst/>
                <a:latin typeface="system-ui"/>
              </a:rPr>
              <a:t>Or take ships as an example. Although they are so large and are driven by strong winds, they are steered by a very small rudder wherever the pilot wants to go. </a:t>
            </a:r>
            <a:r>
              <a:rPr lang="en-US" sz="2500" b="1" i="0" baseline="30000" dirty="0">
                <a:solidFill>
                  <a:srgbClr val="000000"/>
                </a:solidFill>
                <a:effectLst/>
                <a:latin typeface="system-ui"/>
              </a:rPr>
              <a:t>5 </a:t>
            </a:r>
            <a:r>
              <a:rPr lang="en-US" sz="2500" b="0" i="0" dirty="0">
                <a:solidFill>
                  <a:srgbClr val="000000"/>
                </a:solidFill>
                <a:effectLst/>
                <a:latin typeface="system-ui"/>
              </a:rPr>
              <a:t>Likewise, the </a:t>
            </a:r>
            <a:r>
              <a:rPr lang="en-US" sz="2500" i="0" dirty="0">
                <a:solidFill>
                  <a:srgbClr val="000000"/>
                </a:solidFill>
                <a:effectLst/>
                <a:latin typeface="system-ui"/>
              </a:rPr>
              <a:t>tongue</a:t>
            </a:r>
            <a:r>
              <a:rPr lang="en-US" sz="2500" b="0" i="0" dirty="0">
                <a:solidFill>
                  <a:srgbClr val="000000"/>
                </a:solidFill>
                <a:effectLst/>
                <a:latin typeface="system-ui"/>
              </a:rPr>
              <a:t> is a small part of the body, but it makes great boasts. Consider what a great forest is set on fire by a small spark. </a:t>
            </a:r>
            <a:r>
              <a:rPr lang="en-US" sz="2500" b="1" i="0" baseline="30000" dirty="0">
                <a:solidFill>
                  <a:srgbClr val="000000"/>
                </a:solidFill>
                <a:effectLst/>
                <a:latin typeface="system-ui"/>
              </a:rPr>
              <a:t>6 </a:t>
            </a:r>
            <a:r>
              <a:rPr lang="en-US" sz="2500" b="1" i="0" dirty="0">
                <a:solidFill>
                  <a:srgbClr val="000000"/>
                </a:solidFill>
                <a:effectLst/>
                <a:latin typeface="system-ui"/>
              </a:rPr>
              <a:t>The tongue also is a fire, </a:t>
            </a:r>
            <a:r>
              <a:rPr lang="en-US" sz="2500" b="1" i="0" dirty="0">
                <a:solidFill>
                  <a:srgbClr val="FF0000"/>
                </a:solidFill>
                <a:effectLst/>
                <a:latin typeface="system-ui"/>
              </a:rPr>
              <a:t>a world of evil </a:t>
            </a:r>
            <a:r>
              <a:rPr lang="en-US" sz="2500" b="1" i="0" dirty="0">
                <a:solidFill>
                  <a:srgbClr val="000000"/>
                </a:solidFill>
                <a:effectLst/>
                <a:latin typeface="system-ui"/>
              </a:rPr>
              <a:t>among the parts of the body. It corrupts the whole body, sets the whole course of one’s life on fire, and is itself set on fire by hell.</a:t>
            </a:r>
          </a:p>
          <a:p>
            <a:pPr algn="l"/>
            <a:r>
              <a:rPr lang="en-US" sz="2500" b="1" i="0" baseline="30000" dirty="0">
                <a:solidFill>
                  <a:srgbClr val="000000"/>
                </a:solidFill>
                <a:effectLst/>
                <a:latin typeface="system-ui"/>
              </a:rPr>
              <a:t>7 </a:t>
            </a:r>
            <a:r>
              <a:rPr lang="en-US" sz="2500" b="0" i="0" dirty="0">
                <a:solidFill>
                  <a:srgbClr val="000000"/>
                </a:solidFill>
                <a:effectLst/>
                <a:latin typeface="system-ui"/>
              </a:rPr>
              <a:t>All kinds of animals, birds, reptiles and sea creatures are being tamed and have been tamed by mankind, </a:t>
            </a:r>
            <a:r>
              <a:rPr lang="en-US" sz="2500" b="1" i="0" baseline="30000" dirty="0">
                <a:solidFill>
                  <a:srgbClr val="000000"/>
                </a:solidFill>
                <a:effectLst/>
                <a:latin typeface="system-ui"/>
              </a:rPr>
              <a:t>8 </a:t>
            </a:r>
            <a:r>
              <a:rPr lang="en-US" sz="2500" b="0" i="0" dirty="0">
                <a:solidFill>
                  <a:srgbClr val="000000"/>
                </a:solidFill>
                <a:effectLst/>
                <a:latin typeface="system-ui"/>
              </a:rPr>
              <a:t>but no human being can tame the tongue. It is a restless evil, full of deadly poison.</a:t>
            </a:r>
          </a:p>
          <a:p>
            <a:pPr algn="l"/>
            <a:r>
              <a:rPr lang="en-US" sz="2500" b="1" i="0" baseline="30000" dirty="0">
                <a:solidFill>
                  <a:srgbClr val="000000"/>
                </a:solidFill>
                <a:effectLst/>
                <a:latin typeface="system-ui"/>
              </a:rPr>
              <a:t>9 </a:t>
            </a:r>
            <a:r>
              <a:rPr lang="en-US" sz="2500" b="0" i="0" dirty="0">
                <a:solidFill>
                  <a:srgbClr val="000000"/>
                </a:solidFill>
                <a:effectLst/>
                <a:latin typeface="system-ui"/>
              </a:rPr>
              <a:t>With the tongue we praise our Lord and Father, and with it we curse human beings, who have been made in God’s likeness. </a:t>
            </a:r>
            <a:r>
              <a:rPr lang="en-US" sz="2500" b="1" i="0" baseline="30000" dirty="0">
                <a:solidFill>
                  <a:srgbClr val="000000"/>
                </a:solidFill>
                <a:effectLst/>
                <a:latin typeface="system-ui"/>
              </a:rPr>
              <a:t>10 </a:t>
            </a:r>
            <a:r>
              <a:rPr lang="en-US" sz="2500" b="0" i="0" dirty="0">
                <a:solidFill>
                  <a:srgbClr val="000000"/>
                </a:solidFill>
                <a:effectLst/>
                <a:latin typeface="system-ui"/>
              </a:rPr>
              <a:t>Out of the same mouth come praise and cursing. My brothers and sisters, this should not be. </a:t>
            </a:r>
            <a:r>
              <a:rPr lang="en-US" sz="2500" b="1" i="0" baseline="30000" dirty="0">
                <a:solidFill>
                  <a:srgbClr val="000000"/>
                </a:solidFill>
                <a:effectLst/>
                <a:latin typeface="system-ui"/>
              </a:rPr>
              <a:t>11 </a:t>
            </a:r>
            <a:r>
              <a:rPr lang="en-US" sz="2500" b="0" i="0" dirty="0">
                <a:solidFill>
                  <a:srgbClr val="000000"/>
                </a:solidFill>
                <a:effectLst/>
                <a:latin typeface="system-ui"/>
              </a:rPr>
              <a:t>Can both fresh water and salt water flow from the same spring? </a:t>
            </a:r>
            <a:r>
              <a:rPr lang="en-US" sz="2500" b="1" i="0" baseline="30000" dirty="0">
                <a:solidFill>
                  <a:srgbClr val="000000"/>
                </a:solidFill>
                <a:effectLst/>
                <a:latin typeface="system-ui"/>
              </a:rPr>
              <a:t>12 </a:t>
            </a:r>
            <a:r>
              <a:rPr lang="en-US" sz="2500" b="0" i="0" dirty="0">
                <a:solidFill>
                  <a:srgbClr val="000000"/>
                </a:solidFill>
                <a:effectLst/>
                <a:latin typeface="system-ui"/>
              </a:rPr>
              <a:t>My brothers and sisters, can a fig tree bear olives, or a grapevine bear figs? Neither can a salt spring produce fresh water.</a:t>
            </a:r>
          </a:p>
          <a:p>
            <a:endParaRPr lang="en-US" sz="2500" dirty="0"/>
          </a:p>
        </p:txBody>
      </p:sp>
    </p:spTree>
    <p:extLst>
      <p:ext uri="{BB962C8B-B14F-4D97-AF65-F5344CB8AC3E}">
        <p14:creationId xmlns:p14="http://schemas.microsoft.com/office/powerpoint/2010/main" val="2096854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58F52E-2223-4BE4-BB53-5925F0BCFA9D}"/>
              </a:ext>
            </a:extLst>
          </p:cNvPr>
          <p:cNvSpPr txBox="1"/>
          <p:nvPr/>
        </p:nvSpPr>
        <p:spPr>
          <a:xfrm>
            <a:off x="178904" y="377687"/>
            <a:ext cx="11668539" cy="6632585"/>
          </a:xfrm>
          <a:prstGeom prst="rect">
            <a:avLst/>
          </a:prstGeom>
          <a:noFill/>
        </p:spPr>
        <p:txBody>
          <a:bodyPr wrap="square" rtlCol="0">
            <a:spAutoFit/>
          </a:bodyPr>
          <a:lstStyle/>
          <a:p>
            <a:r>
              <a:rPr lang="en-US" sz="2500" b="1" dirty="0"/>
              <a:t>James 3</a:t>
            </a:r>
          </a:p>
          <a:p>
            <a:pPr algn="l"/>
            <a:r>
              <a:rPr lang="en-US" sz="2500" b="1" i="0" baseline="30000" dirty="0">
                <a:solidFill>
                  <a:srgbClr val="000000"/>
                </a:solidFill>
                <a:effectLst/>
                <a:latin typeface="system-ui"/>
              </a:rPr>
              <a:t>3 </a:t>
            </a:r>
            <a:r>
              <a:rPr lang="en-US" sz="2500" b="0" i="0" dirty="0">
                <a:solidFill>
                  <a:srgbClr val="000000"/>
                </a:solidFill>
                <a:effectLst/>
                <a:latin typeface="system-ui"/>
              </a:rPr>
              <a:t>When we put bits into the mouths of horses to make them obey us, we can turn the whole animal. </a:t>
            </a:r>
            <a:r>
              <a:rPr lang="en-US" sz="2500" b="1" i="0" baseline="30000" dirty="0">
                <a:solidFill>
                  <a:srgbClr val="000000"/>
                </a:solidFill>
                <a:effectLst/>
                <a:latin typeface="system-ui"/>
              </a:rPr>
              <a:t>4 </a:t>
            </a:r>
            <a:r>
              <a:rPr lang="en-US" sz="2500" b="0" i="0" dirty="0">
                <a:solidFill>
                  <a:srgbClr val="000000"/>
                </a:solidFill>
                <a:effectLst/>
                <a:latin typeface="system-ui"/>
              </a:rPr>
              <a:t>Or take ships as an example. Although they are so large and are driven by strong winds, they are steered by a very small rudder wherever the pilot wants to go. </a:t>
            </a:r>
            <a:r>
              <a:rPr lang="en-US" sz="2500" b="1" i="0" baseline="30000" dirty="0">
                <a:solidFill>
                  <a:srgbClr val="000000"/>
                </a:solidFill>
                <a:effectLst/>
                <a:latin typeface="system-ui"/>
              </a:rPr>
              <a:t>5 </a:t>
            </a:r>
            <a:r>
              <a:rPr lang="en-US" sz="2500" b="0" i="0" dirty="0">
                <a:solidFill>
                  <a:srgbClr val="000000"/>
                </a:solidFill>
                <a:effectLst/>
                <a:latin typeface="system-ui"/>
              </a:rPr>
              <a:t>Likewise, the </a:t>
            </a:r>
            <a:r>
              <a:rPr lang="en-US" sz="2500" i="0" dirty="0">
                <a:solidFill>
                  <a:srgbClr val="000000"/>
                </a:solidFill>
                <a:effectLst/>
                <a:latin typeface="system-ui"/>
              </a:rPr>
              <a:t>tongue</a:t>
            </a:r>
            <a:r>
              <a:rPr lang="en-US" sz="2500" b="0" i="0" dirty="0">
                <a:solidFill>
                  <a:srgbClr val="000000"/>
                </a:solidFill>
                <a:effectLst/>
                <a:latin typeface="system-ui"/>
              </a:rPr>
              <a:t> is a small part of the body, but it makes great boasts. Consider what a great forest is set on fire by a small spark. </a:t>
            </a:r>
            <a:r>
              <a:rPr lang="en-US" sz="2500" b="1" i="0" baseline="30000" dirty="0">
                <a:solidFill>
                  <a:srgbClr val="000000"/>
                </a:solidFill>
                <a:effectLst/>
                <a:latin typeface="system-ui"/>
              </a:rPr>
              <a:t>6 </a:t>
            </a:r>
            <a:r>
              <a:rPr lang="en-US" sz="2500" b="1" i="0" dirty="0">
                <a:solidFill>
                  <a:srgbClr val="000000"/>
                </a:solidFill>
                <a:effectLst/>
                <a:latin typeface="system-ui"/>
              </a:rPr>
              <a:t>The tongue also is a fire, a world of evil among the parts of the body. It </a:t>
            </a:r>
            <a:r>
              <a:rPr lang="en-US" sz="2500" b="1" i="0" dirty="0">
                <a:solidFill>
                  <a:srgbClr val="FF0000"/>
                </a:solidFill>
                <a:effectLst/>
                <a:latin typeface="system-ui"/>
              </a:rPr>
              <a:t>corrupts the whole body</a:t>
            </a:r>
            <a:r>
              <a:rPr lang="en-US" sz="2500" b="1" i="0" dirty="0">
                <a:solidFill>
                  <a:srgbClr val="000000"/>
                </a:solidFill>
                <a:effectLst/>
                <a:latin typeface="system-ui"/>
              </a:rPr>
              <a:t>, sets the whole course of one’s life on fire, and is itself set on fire by hell.</a:t>
            </a:r>
          </a:p>
          <a:p>
            <a:pPr algn="l"/>
            <a:r>
              <a:rPr lang="en-US" sz="2500" b="1" i="0" baseline="30000" dirty="0">
                <a:solidFill>
                  <a:srgbClr val="000000"/>
                </a:solidFill>
                <a:effectLst/>
                <a:latin typeface="system-ui"/>
              </a:rPr>
              <a:t>7 </a:t>
            </a:r>
            <a:r>
              <a:rPr lang="en-US" sz="2500" b="0" i="0" dirty="0">
                <a:solidFill>
                  <a:srgbClr val="000000"/>
                </a:solidFill>
                <a:effectLst/>
                <a:latin typeface="system-ui"/>
              </a:rPr>
              <a:t>All kinds of animals, birds, reptiles and sea creatures are being tamed and have been tamed by mankind, </a:t>
            </a:r>
            <a:r>
              <a:rPr lang="en-US" sz="2500" b="1" i="0" baseline="30000" dirty="0">
                <a:solidFill>
                  <a:srgbClr val="000000"/>
                </a:solidFill>
                <a:effectLst/>
                <a:latin typeface="system-ui"/>
              </a:rPr>
              <a:t>8 </a:t>
            </a:r>
            <a:r>
              <a:rPr lang="en-US" sz="2500" b="0" i="0" dirty="0">
                <a:solidFill>
                  <a:srgbClr val="000000"/>
                </a:solidFill>
                <a:effectLst/>
                <a:latin typeface="system-ui"/>
              </a:rPr>
              <a:t>but no human being can tame the tongue. It is a restless evil, full of deadly poison.</a:t>
            </a:r>
          </a:p>
          <a:p>
            <a:pPr algn="l"/>
            <a:r>
              <a:rPr lang="en-US" sz="2500" b="1" i="0" baseline="30000" dirty="0">
                <a:solidFill>
                  <a:srgbClr val="000000"/>
                </a:solidFill>
                <a:effectLst/>
                <a:latin typeface="system-ui"/>
              </a:rPr>
              <a:t>9 </a:t>
            </a:r>
            <a:r>
              <a:rPr lang="en-US" sz="2500" b="0" i="0" dirty="0">
                <a:solidFill>
                  <a:srgbClr val="000000"/>
                </a:solidFill>
                <a:effectLst/>
                <a:latin typeface="system-ui"/>
              </a:rPr>
              <a:t>With the tongue we praise our Lord and Father, and with it we curse human beings, who have been made in God’s likeness. </a:t>
            </a:r>
            <a:r>
              <a:rPr lang="en-US" sz="2500" b="1" i="0" baseline="30000" dirty="0">
                <a:solidFill>
                  <a:srgbClr val="000000"/>
                </a:solidFill>
                <a:effectLst/>
                <a:latin typeface="system-ui"/>
              </a:rPr>
              <a:t>10 </a:t>
            </a:r>
            <a:r>
              <a:rPr lang="en-US" sz="2500" b="0" i="0" dirty="0">
                <a:solidFill>
                  <a:srgbClr val="000000"/>
                </a:solidFill>
                <a:effectLst/>
                <a:latin typeface="system-ui"/>
              </a:rPr>
              <a:t>Out of the same mouth come praise and cursing. My brothers and sisters, this should not be. </a:t>
            </a:r>
            <a:r>
              <a:rPr lang="en-US" sz="2500" b="1" i="0" baseline="30000" dirty="0">
                <a:solidFill>
                  <a:srgbClr val="000000"/>
                </a:solidFill>
                <a:effectLst/>
                <a:latin typeface="system-ui"/>
              </a:rPr>
              <a:t>11 </a:t>
            </a:r>
            <a:r>
              <a:rPr lang="en-US" sz="2500" b="0" i="0" dirty="0">
                <a:solidFill>
                  <a:srgbClr val="000000"/>
                </a:solidFill>
                <a:effectLst/>
                <a:latin typeface="system-ui"/>
              </a:rPr>
              <a:t>Can both fresh water and salt water flow from the same spring? </a:t>
            </a:r>
            <a:r>
              <a:rPr lang="en-US" sz="2500" b="1" i="0" baseline="30000" dirty="0">
                <a:solidFill>
                  <a:srgbClr val="000000"/>
                </a:solidFill>
                <a:effectLst/>
                <a:latin typeface="system-ui"/>
              </a:rPr>
              <a:t>12 </a:t>
            </a:r>
            <a:r>
              <a:rPr lang="en-US" sz="2500" b="0" i="0" dirty="0">
                <a:solidFill>
                  <a:srgbClr val="000000"/>
                </a:solidFill>
                <a:effectLst/>
                <a:latin typeface="system-ui"/>
              </a:rPr>
              <a:t>My brothers and sisters, can a fig tree bear olives, or a grapevine bear figs? Neither can a salt spring produce fresh water.</a:t>
            </a:r>
          </a:p>
          <a:p>
            <a:endParaRPr lang="en-US" sz="2500" dirty="0"/>
          </a:p>
        </p:txBody>
      </p:sp>
    </p:spTree>
    <p:extLst>
      <p:ext uri="{BB962C8B-B14F-4D97-AF65-F5344CB8AC3E}">
        <p14:creationId xmlns:p14="http://schemas.microsoft.com/office/powerpoint/2010/main" val="1583364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58F52E-2223-4BE4-BB53-5925F0BCFA9D}"/>
              </a:ext>
            </a:extLst>
          </p:cNvPr>
          <p:cNvSpPr txBox="1"/>
          <p:nvPr/>
        </p:nvSpPr>
        <p:spPr>
          <a:xfrm>
            <a:off x="178904" y="377687"/>
            <a:ext cx="11668539" cy="6632585"/>
          </a:xfrm>
          <a:prstGeom prst="rect">
            <a:avLst/>
          </a:prstGeom>
          <a:noFill/>
        </p:spPr>
        <p:txBody>
          <a:bodyPr wrap="square" rtlCol="0">
            <a:spAutoFit/>
          </a:bodyPr>
          <a:lstStyle/>
          <a:p>
            <a:r>
              <a:rPr lang="en-US" sz="2500" b="1" dirty="0"/>
              <a:t>James 3</a:t>
            </a:r>
          </a:p>
          <a:p>
            <a:pPr algn="l"/>
            <a:r>
              <a:rPr lang="en-US" sz="2500" b="1" i="0" baseline="30000" dirty="0">
                <a:solidFill>
                  <a:srgbClr val="000000"/>
                </a:solidFill>
                <a:effectLst/>
                <a:latin typeface="system-ui"/>
              </a:rPr>
              <a:t>3 </a:t>
            </a:r>
            <a:r>
              <a:rPr lang="en-US" sz="2500" b="0" i="0" dirty="0">
                <a:solidFill>
                  <a:srgbClr val="000000"/>
                </a:solidFill>
                <a:effectLst/>
                <a:latin typeface="system-ui"/>
              </a:rPr>
              <a:t>When we put bits into the mouths of horses to make them obey us, we can turn the whole animal. </a:t>
            </a:r>
            <a:r>
              <a:rPr lang="en-US" sz="2500" b="1" i="0" baseline="30000" dirty="0">
                <a:solidFill>
                  <a:srgbClr val="000000"/>
                </a:solidFill>
                <a:effectLst/>
                <a:latin typeface="system-ui"/>
              </a:rPr>
              <a:t>4 </a:t>
            </a:r>
            <a:r>
              <a:rPr lang="en-US" sz="2500" b="0" i="0" dirty="0">
                <a:solidFill>
                  <a:srgbClr val="000000"/>
                </a:solidFill>
                <a:effectLst/>
                <a:latin typeface="system-ui"/>
              </a:rPr>
              <a:t>Or take ships as an example. Although they are so large and are driven by strong winds, they are steered by a very small rudder wherever the pilot wants to go. </a:t>
            </a:r>
            <a:r>
              <a:rPr lang="en-US" sz="2500" b="1" i="0" baseline="30000" dirty="0">
                <a:solidFill>
                  <a:srgbClr val="000000"/>
                </a:solidFill>
                <a:effectLst/>
                <a:latin typeface="system-ui"/>
              </a:rPr>
              <a:t>5 </a:t>
            </a:r>
            <a:r>
              <a:rPr lang="en-US" sz="2500" b="0" i="0" dirty="0">
                <a:solidFill>
                  <a:srgbClr val="000000"/>
                </a:solidFill>
                <a:effectLst/>
                <a:latin typeface="system-ui"/>
              </a:rPr>
              <a:t>Likewise, the </a:t>
            </a:r>
            <a:r>
              <a:rPr lang="en-US" sz="2500" i="0" dirty="0">
                <a:solidFill>
                  <a:srgbClr val="000000"/>
                </a:solidFill>
                <a:effectLst/>
                <a:latin typeface="system-ui"/>
              </a:rPr>
              <a:t>tongue</a:t>
            </a:r>
            <a:r>
              <a:rPr lang="en-US" sz="2500" b="0" i="0" dirty="0">
                <a:solidFill>
                  <a:srgbClr val="000000"/>
                </a:solidFill>
                <a:effectLst/>
                <a:latin typeface="system-ui"/>
              </a:rPr>
              <a:t> is a small part of the body, but it makes great boasts. Consider what a great forest is set on fire by a small spark. </a:t>
            </a:r>
            <a:r>
              <a:rPr lang="en-US" sz="2500" b="1" i="0" baseline="30000" dirty="0">
                <a:solidFill>
                  <a:srgbClr val="000000"/>
                </a:solidFill>
                <a:effectLst/>
                <a:latin typeface="system-ui"/>
              </a:rPr>
              <a:t>6 </a:t>
            </a:r>
            <a:r>
              <a:rPr lang="en-US" sz="2500" b="1" i="0" dirty="0">
                <a:solidFill>
                  <a:srgbClr val="000000"/>
                </a:solidFill>
                <a:effectLst/>
                <a:latin typeface="system-ui"/>
              </a:rPr>
              <a:t>The tongue also is a fire, a world of evil among the parts of the body. It corrupts the whole body, </a:t>
            </a:r>
            <a:r>
              <a:rPr lang="en-US" sz="2500" b="1" i="0" dirty="0">
                <a:solidFill>
                  <a:srgbClr val="FF0000"/>
                </a:solidFill>
                <a:effectLst/>
                <a:latin typeface="system-ui"/>
              </a:rPr>
              <a:t>sets the whole course of one’s life on fire</a:t>
            </a:r>
            <a:r>
              <a:rPr lang="en-US" sz="2500" b="1" i="0" dirty="0">
                <a:solidFill>
                  <a:srgbClr val="000000"/>
                </a:solidFill>
                <a:effectLst/>
                <a:latin typeface="system-ui"/>
              </a:rPr>
              <a:t>, and is itself set on fire by hell.</a:t>
            </a:r>
          </a:p>
          <a:p>
            <a:pPr algn="l"/>
            <a:r>
              <a:rPr lang="en-US" sz="2500" b="1" i="0" baseline="30000" dirty="0">
                <a:solidFill>
                  <a:srgbClr val="000000"/>
                </a:solidFill>
                <a:effectLst/>
                <a:latin typeface="system-ui"/>
              </a:rPr>
              <a:t>7 </a:t>
            </a:r>
            <a:r>
              <a:rPr lang="en-US" sz="2500" b="0" i="0" dirty="0">
                <a:solidFill>
                  <a:srgbClr val="000000"/>
                </a:solidFill>
                <a:effectLst/>
                <a:latin typeface="system-ui"/>
              </a:rPr>
              <a:t>All kinds of animals, birds, reptiles and sea creatures are being tamed and have been tamed by mankind, </a:t>
            </a:r>
            <a:r>
              <a:rPr lang="en-US" sz="2500" b="1" i="0" baseline="30000" dirty="0">
                <a:solidFill>
                  <a:srgbClr val="000000"/>
                </a:solidFill>
                <a:effectLst/>
                <a:latin typeface="system-ui"/>
              </a:rPr>
              <a:t>8 </a:t>
            </a:r>
            <a:r>
              <a:rPr lang="en-US" sz="2500" b="0" i="0" dirty="0">
                <a:solidFill>
                  <a:srgbClr val="000000"/>
                </a:solidFill>
                <a:effectLst/>
                <a:latin typeface="system-ui"/>
              </a:rPr>
              <a:t>but no human being can tame the tongue. It is a restless evil, full of deadly poison.</a:t>
            </a:r>
          </a:p>
          <a:p>
            <a:pPr algn="l"/>
            <a:r>
              <a:rPr lang="en-US" sz="2500" b="1" i="0" baseline="30000" dirty="0">
                <a:solidFill>
                  <a:srgbClr val="000000"/>
                </a:solidFill>
                <a:effectLst/>
                <a:latin typeface="system-ui"/>
              </a:rPr>
              <a:t>9 </a:t>
            </a:r>
            <a:r>
              <a:rPr lang="en-US" sz="2500" b="0" i="0" dirty="0">
                <a:solidFill>
                  <a:srgbClr val="000000"/>
                </a:solidFill>
                <a:effectLst/>
                <a:latin typeface="system-ui"/>
              </a:rPr>
              <a:t>With the tongue we praise our Lord and Father, and with it we curse human beings, who have been made in God’s likeness. </a:t>
            </a:r>
            <a:r>
              <a:rPr lang="en-US" sz="2500" b="1" i="0" baseline="30000" dirty="0">
                <a:solidFill>
                  <a:srgbClr val="000000"/>
                </a:solidFill>
                <a:effectLst/>
                <a:latin typeface="system-ui"/>
              </a:rPr>
              <a:t>10 </a:t>
            </a:r>
            <a:r>
              <a:rPr lang="en-US" sz="2500" b="0" i="0" dirty="0">
                <a:solidFill>
                  <a:srgbClr val="000000"/>
                </a:solidFill>
                <a:effectLst/>
                <a:latin typeface="system-ui"/>
              </a:rPr>
              <a:t>Out of the same mouth come praise and cursing. My brothers and sisters, this should not be. </a:t>
            </a:r>
            <a:r>
              <a:rPr lang="en-US" sz="2500" b="1" i="0" baseline="30000" dirty="0">
                <a:solidFill>
                  <a:srgbClr val="000000"/>
                </a:solidFill>
                <a:effectLst/>
                <a:latin typeface="system-ui"/>
              </a:rPr>
              <a:t>11 </a:t>
            </a:r>
            <a:r>
              <a:rPr lang="en-US" sz="2500" b="0" i="0" dirty="0">
                <a:solidFill>
                  <a:srgbClr val="000000"/>
                </a:solidFill>
                <a:effectLst/>
                <a:latin typeface="system-ui"/>
              </a:rPr>
              <a:t>Can both fresh water and salt water flow from the same spring? </a:t>
            </a:r>
            <a:r>
              <a:rPr lang="en-US" sz="2500" b="1" i="0" baseline="30000" dirty="0">
                <a:solidFill>
                  <a:srgbClr val="000000"/>
                </a:solidFill>
                <a:effectLst/>
                <a:latin typeface="system-ui"/>
              </a:rPr>
              <a:t>12 </a:t>
            </a:r>
            <a:r>
              <a:rPr lang="en-US" sz="2500" b="0" i="0" dirty="0">
                <a:solidFill>
                  <a:srgbClr val="000000"/>
                </a:solidFill>
                <a:effectLst/>
                <a:latin typeface="system-ui"/>
              </a:rPr>
              <a:t>My brothers and sisters, can a fig tree bear olives, or a grapevine bear figs? Neither can a salt spring produce fresh water.</a:t>
            </a:r>
          </a:p>
          <a:p>
            <a:endParaRPr lang="en-US" sz="2500" dirty="0"/>
          </a:p>
        </p:txBody>
      </p:sp>
    </p:spTree>
    <p:extLst>
      <p:ext uri="{BB962C8B-B14F-4D97-AF65-F5344CB8AC3E}">
        <p14:creationId xmlns:p14="http://schemas.microsoft.com/office/powerpoint/2010/main" val="104902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58F52E-2223-4BE4-BB53-5925F0BCFA9D}"/>
              </a:ext>
            </a:extLst>
          </p:cNvPr>
          <p:cNvSpPr txBox="1"/>
          <p:nvPr/>
        </p:nvSpPr>
        <p:spPr>
          <a:xfrm>
            <a:off x="178904" y="377687"/>
            <a:ext cx="11668539" cy="6632585"/>
          </a:xfrm>
          <a:prstGeom prst="rect">
            <a:avLst/>
          </a:prstGeom>
          <a:noFill/>
        </p:spPr>
        <p:txBody>
          <a:bodyPr wrap="square" rtlCol="0">
            <a:spAutoFit/>
          </a:bodyPr>
          <a:lstStyle/>
          <a:p>
            <a:r>
              <a:rPr lang="en-US" sz="2500" b="1" dirty="0"/>
              <a:t>James 3</a:t>
            </a:r>
          </a:p>
          <a:p>
            <a:pPr algn="l"/>
            <a:r>
              <a:rPr lang="en-US" sz="2500" b="1" i="0" baseline="30000" dirty="0">
                <a:solidFill>
                  <a:srgbClr val="000000"/>
                </a:solidFill>
                <a:effectLst/>
                <a:latin typeface="system-ui"/>
              </a:rPr>
              <a:t>3 </a:t>
            </a:r>
            <a:r>
              <a:rPr lang="en-US" sz="2500" b="0" i="0" dirty="0">
                <a:solidFill>
                  <a:srgbClr val="000000"/>
                </a:solidFill>
                <a:effectLst/>
                <a:latin typeface="system-ui"/>
              </a:rPr>
              <a:t>When we put bits into the mouths of horses to make them obey us, we can turn the whole animal. </a:t>
            </a:r>
            <a:r>
              <a:rPr lang="en-US" sz="2500" b="1" i="0" baseline="30000" dirty="0">
                <a:solidFill>
                  <a:srgbClr val="000000"/>
                </a:solidFill>
                <a:effectLst/>
                <a:latin typeface="system-ui"/>
              </a:rPr>
              <a:t>4 </a:t>
            </a:r>
            <a:r>
              <a:rPr lang="en-US" sz="2500" b="0" i="0" dirty="0">
                <a:solidFill>
                  <a:srgbClr val="000000"/>
                </a:solidFill>
                <a:effectLst/>
                <a:latin typeface="system-ui"/>
              </a:rPr>
              <a:t>Or take ships as an example. Although they are so large and are driven by strong winds, they are steered by a very small rudder wherever the pilot wants to go. </a:t>
            </a:r>
            <a:r>
              <a:rPr lang="en-US" sz="2500" b="1" i="0" baseline="30000" dirty="0">
                <a:solidFill>
                  <a:srgbClr val="000000"/>
                </a:solidFill>
                <a:effectLst/>
                <a:latin typeface="system-ui"/>
              </a:rPr>
              <a:t>5 </a:t>
            </a:r>
            <a:r>
              <a:rPr lang="en-US" sz="2500" b="0" i="0" dirty="0">
                <a:solidFill>
                  <a:srgbClr val="000000"/>
                </a:solidFill>
                <a:effectLst/>
                <a:latin typeface="system-ui"/>
              </a:rPr>
              <a:t>Likewise, the </a:t>
            </a:r>
            <a:r>
              <a:rPr lang="en-US" sz="2500" i="0" dirty="0">
                <a:solidFill>
                  <a:srgbClr val="000000"/>
                </a:solidFill>
                <a:effectLst/>
                <a:latin typeface="system-ui"/>
              </a:rPr>
              <a:t>tongue</a:t>
            </a:r>
            <a:r>
              <a:rPr lang="en-US" sz="2500" b="0" i="0" dirty="0">
                <a:solidFill>
                  <a:srgbClr val="000000"/>
                </a:solidFill>
                <a:effectLst/>
                <a:latin typeface="system-ui"/>
              </a:rPr>
              <a:t> is a small part of the body, but it makes great boasts. Consider what a great forest is set on fire by a small spark. </a:t>
            </a:r>
            <a:r>
              <a:rPr lang="en-US" sz="2500" b="1" i="0" baseline="30000" dirty="0">
                <a:solidFill>
                  <a:srgbClr val="000000"/>
                </a:solidFill>
                <a:effectLst/>
                <a:latin typeface="system-ui"/>
              </a:rPr>
              <a:t>6 </a:t>
            </a:r>
            <a:r>
              <a:rPr lang="en-US" sz="2500" b="1" i="0" dirty="0">
                <a:solidFill>
                  <a:srgbClr val="000000"/>
                </a:solidFill>
                <a:effectLst/>
                <a:latin typeface="system-ui"/>
              </a:rPr>
              <a:t>The tongue also is a fire, a world of evil among the parts of the body. It corrupts the whole body, sets the whole course of one’s life on fire, and is itself </a:t>
            </a:r>
            <a:r>
              <a:rPr lang="en-US" sz="2500" b="1" i="0" dirty="0">
                <a:solidFill>
                  <a:srgbClr val="FF0000"/>
                </a:solidFill>
                <a:effectLst/>
                <a:latin typeface="system-ui"/>
              </a:rPr>
              <a:t>set on fire by hell</a:t>
            </a:r>
            <a:r>
              <a:rPr lang="en-US" sz="2500" b="1" i="0" dirty="0">
                <a:solidFill>
                  <a:srgbClr val="000000"/>
                </a:solidFill>
                <a:effectLst/>
                <a:latin typeface="system-ui"/>
              </a:rPr>
              <a:t>.</a:t>
            </a:r>
          </a:p>
          <a:p>
            <a:pPr algn="l"/>
            <a:r>
              <a:rPr lang="en-US" sz="2500" b="1" i="0" baseline="30000" dirty="0">
                <a:solidFill>
                  <a:srgbClr val="000000"/>
                </a:solidFill>
                <a:effectLst/>
                <a:latin typeface="system-ui"/>
              </a:rPr>
              <a:t>7 </a:t>
            </a:r>
            <a:r>
              <a:rPr lang="en-US" sz="2500" b="0" i="0" dirty="0">
                <a:solidFill>
                  <a:srgbClr val="000000"/>
                </a:solidFill>
                <a:effectLst/>
                <a:latin typeface="system-ui"/>
              </a:rPr>
              <a:t>All kinds of animals, birds, reptiles and sea creatures are being tamed and have been tamed by mankind, </a:t>
            </a:r>
            <a:r>
              <a:rPr lang="en-US" sz="2500" b="1" i="0" baseline="30000" dirty="0">
                <a:solidFill>
                  <a:srgbClr val="000000"/>
                </a:solidFill>
                <a:effectLst/>
                <a:latin typeface="system-ui"/>
              </a:rPr>
              <a:t>8 </a:t>
            </a:r>
            <a:r>
              <a:rPr lang="en-US" sz="2500" b="0" i="0" dirty="0">
                <a:solidFill>
                  <a:srgbClr val="000000"/>
                </a:solidFill>
                <a:effectLst/>
                <a:latin typeface="system-ui"/>
              </a:rPr>
              <a:t>but no human being can tame the tongue. It is a restless evil, full of deadly poison.</a:t>
            </a:r>
          </a:p>
          <a:p>
            <a:pPr algn="l"/>
            <a:r>
              <a:rPr lang="en-US" sz="2500" b="1" i="0" baseline="30000" dirty="0">
                <a:solidFill>
                  <a:srgbClr val="000000"/>
                </a:solidFill>
                <a:effectLst/>
                <a:latin typeface="system-ui"/>
              </a:rPr>
              <a:t>9 </a:t>
            </a:r>
            <a:r>
              <a:rPr lang="en-US" sz="2500" b="0" i="0" dirty="0">
                <a:solidFill>
                  <a:srgbClr val="000000"/>
                </a:solidFill>
                <a:effectLst/>
                <a:latin typeface="system-ui"/>
              </a:rPr>
              <a:t>With the tongue we praise our Lord and Father, and with it we curse human beings, who have been made in God’s likeness. </a:t>
            </a:r>
            <a:r>
              <a:rPr lang="en-US" sz="2500" b="1" i="0" baseline="30000" dirty="0">
                <a:solidFill>
                  <a:srgbClr val="000000"/>
                </a:solidFill>
                <a:effectLst/>
                <a:latin typeface="system-ui"/>
              </a:rPr>
              <a:t>10 </a:t>
            </a:r>
            <a:r>
              <a:rPr lang="en-US" sz="2500" b="0" i="0" dirty="0">
                <a:solidFill>
                  <a:srgbClr val="000000"/>
                </a:solidFill>
                <a:effectLst/>
                <a:latin typeface="system-ui"/>
              </a:rPr>
              <a:t>Out of the same mouth come praise and cursing. My brothers and sisters, this should not be. </a:t>
            </a:r>
            <a:r>
              <a:rPr lang="en-US" sz="2500" b="1" i="0" baseline="30000" dirty="0">
                <a:solidFill>
                  <a:srgbClr val="000000"/>
                </a:solidFill>
                <a:effectLst/>
                <a:latin typeface="system-ui"/>
              </a:rPr>
              <a:t>11 </a:t>
            </a:r>
            <a:r>
              <a:rPr lang="en-US" sz="2500" b="0" i="0" dirty="0">
                <a:solidFill>
                  <a:srgbClr val="000000"/>
                </a:solidFill>
                <a:effectLst/>
                <a:latin typeface="system-ui"/>
              </a:rPr>
              <a:t>Can both fresh water and salt water flow from the same spring? </a:t>
            </a:r>
            <a:r>
              <a:rPr lang="en-US" sz="2500" b="1" i="0" baseline="30000" dirty="0">
                <a:solidFill>
                  <a:srgbClr val="000000"/>
                </a:solidFill>
                <a:effectLst/>
                <a:latin typeface="system-ui"/>
              </a:rPr>
              <a:t>12 </a:t>
            </a:r>
            <a:r>
              <a:rPr lang="en-US" sz="2500" b="0" i="0" dirty="0">
                <a:solidFill>
                  <a:srgbClr val="000000"/>
                </a:solidFill>
                <a:effectLst/>
                <a:latin typeface="system-ui"/>
              </a:rPr>
              <a:t>My brothers and sisters, can a fig tree bear olives, or a grapevine bear figs? Neither can a salt spring produce fresh water.</a:t>
            </a:r>
          </a:p>
          <a:p>
            <a:endParaRPr lang="en-US" sz="2500" dirty="0"/>
          </a:p>
        </p:txBody>
      </p:sp>
    </p:spTree>
    <p:extLst>
      <p:ext uri="{BB962C8B-B14F-4D97-AF65-F5344CB8AC3E}">
        <p14:creationId xmlns:p14="http://schemas.microsoft.com/office/powerpoint/2010/main" val="2451837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23CED-6608-4B7B-B281-4869E6EEBF78}"/>
              </a:ext>
            </a:extLst>
          </p:cNvPr>
          <p:cNvSpPr txBox="1"/>
          <p:nvPr/>
        </p:nvSpPr>
        <p:spPr>
          <a:xfrm>
            <a:off x="228600" y="327991"/>
            <a:ext cx="11688417" cy="3970318"/>
          </a:xfrm>
          <a:prstGeom prst="rect">
            <a:avLst/>
          </a:prstGeom>
          <a:noFill/>
        </p:spPr>
        <p:txBody>
          <a:bodyPr wrap="square" rtlCol="0">
            <a:spAutoFit/>
          </a:bodyPr>
          <a:lstStyle/>
          <a:p>
            <a:r>
              <a:rPr lang="en-US" sz="2800" b="1" dirty="0"/>
              <a:t>Matthew 12</a:t>
            </a:r>
          </a:p>
          <a:p>
            <a:r>
              <a:rPr lang="en-US" sz="2800" b="1" i="0" baseline="30000" dirty="0">
                <a:solidFill>
                  <a:srgbClr val="000000"/>
                </a:solidFill>
                <a:effectLst/>
                <a:latin typeface="system-ui"/>
              </a:rPr>
              <a:t>33 </a:t>
            </a:r>
            <a:r>
              <a:rPr lang="en-US" sz="2800" b="0" i="0" dirty="0">
                <a:solidFill>
                  <a:srgbClr val="000000"/>
                </a:solidFill>
                <a:effectLst/>
                <a:latin typeface="system-ui"/>
              </a:rPr>
              <a:t>“Make a tree good and its fruit will be good, or make a tree bad and its fruit will be bad, for a tree is recognized by its fruit. </a:t>
            </a:r>
            <a:r>
              <a:rPr lang="en-US" sz="2800" b="1" i="0" baseline="30000" dirty="0">
                <a:solidFill>
                  <a:srgbClr val="000000"/>
                </a:solidFill>
                <a:effectLst/>
                <a:latin typeface="system-ui"/>
              </a:rPr>
              <a:t>34 </a:t>
            </a:r>
            <a:r>
              <a:rPr lang="en-US" sz="2800" b="0" i="0" dirty="0">
                <a:solidFill>
                  <a:srgbClr val="000000"/>
                </a:solidFill>
                <a:effectLst/>
                <a:latin typeface="system-ui"/>
              </a:rPr>
              <a:t>You brood of vipers, how can you who are evil say anything good? For the mouth speaks what the heart is full of. </a:t>
            </a:r>
            <a:r>
              <a:rPr lang="en-US" sz="2800" b="1" i="0" baseline="30000" dirty="0">
                <a:solidFill>
                  <a:srgbClr val="000000"/>
                </a:solidFill>
                <a:effectLst/>
                <a:latin typeface="system-ui"/>
              </a:rPr>
              <a:t>35 </a:t>
            </a:r>
            <a:r>
              <a:rPr lang="en-US" sz="2800" b="0" i="0" dirty="0">
                <a:solidFill>
                  <a:srgbClr val="000000"/>
                </a:solidFill>
                <a:effectLst/>
                <a:latin typeface="system-ui"/>
              </a:rPr>
              <a:t>A good man brings good things out of the good stored up in him, and an evil man brings evil things out of the evil stored up in him. </a:t>
            </a:r>
            <a:r>
              <a:rPr lang="en-US" sz="2800" b="1" i="0" baseline="30000" dirty="0">
                <a:solidFill>
                  <a:srgbClr val="000000"/>
                </a:solidFill>
                <a:effectLst/>
                <a:latin typeface="system-ui"/>
              </a:rPr>
              <a:t>36 </a:t>
            </a:r>
            <a:r>
              <a:rPr lang="en-US" sz="2800" b="0" i="0" dirty="0">
                <a:solidFill>
                  <a:srgbClr val="000000"/>
                </a:solidFill>
                <a:effectLst/>
                <a:latin typeface="system-ui"/>
              </a:rPr>
              <a:t>But I tell you that everyone will have to give account on the day of judgment for every empty word they have spoken. </a:t>
            </a:r>
            <a:r>
              <a:rPr lang="en-US" sz="2800" b="1" i="0" baseline="30000" dirty="0">
                <a:solidFill>
                  <a:srgbClr val="000000"/>
                </a:solidFill>
                <a:effectLst/>
                <a:latin typeface="system-ui"/>
              </a:rPr>
              <a:t>37 </a:t>
            </a:r>
            <a:r>
              <a:rPr lang="en-US" sz="2800" b="0" i="0" dirty="0">
                <a:solidFill>
                  <a:srgbClr val="000000"/>
                </a:solidFill>
                <a:effectLst/>
                <a:latin typeface="system-ui"/>
              </a:rPr>
              <a:t>For by your words you will be acquitted, and by your words you will be condemned.”</a:t>
            </a:r>
            <a:endParaRPr lang="en-US" sz="2800" dirty="0"/>
          </a:p>
        </p:txBody>
      </p:sp>
    </p:spTree>
    <p:extLst>
      <p:ext uri="{BB962C8B-B14F-4D97-AF65-F5344CB8AC3E}">
        <p14:creationId xmlns:p14="http://schemas.microsoft.com/office/powerpoint/2010/main" val="427968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34F0CB-8684-4B8C-871C-2AA49CD5E126}"/>
              </a:ext>
            </a:extLst>
          </p:cNvPr>
          <p:cNvSpPr txBox="1"/>
          <p:nvPr/>
        </p:nvSpPr>
        <p:spPr>
          <a:xfrm>
            <a:off x="628650" y="666750"/>
            <a:ext cx="10620375" cy="3539430"/>
          </a:xfrm>
          <a:prstGeom prst="rect">
            <a:avLst/>
          </a:prstGeom>
          <a:noFill/>
        </p:spPr>
        <p:txBody>
          <a:bodyPr wrap="square" rtlCol="0">
            <a:spAutoFit/>
          </a:bodyPr>
          <a:lstStyle/>
          <a:p>
            <a:r>
              <a:rPr lang="en-US" sz="2800" dirty="0"/>
              <a:t>James, the brother of Jesus, was the most prominent bishop of the early Jerusalem church and Jewish Christianity in the first generation of the church.</a:t>
            </a:r>
          </a:p>
          <a:p>
            <a:endParaRPr lang="en-US" sz="2800" dirty="0"/>
          </a:p>
          <a:p>
            <a:r>
              <a:rPr lang="en-US" sz="2800" dirty="0"/>
              <a:t>He wrote this encyclical letter to Jewish Christians to advise them on living a faithful Christian life. Unlike many of Paul’s writings, James is not concerned with relationships with Gentile Christians, so his language can sound very different than Paul’s.</a:t>
            </a:r>
          </a:p>
        </p:txBody>
      </p:sp>
    </p:spTree>
    <p:extLst>
      <p:ext uri="{BB962C8B-B14F-4D97-AF65-F5344CB8AC3E}">
        <p14:creationId xmlns:p14="http://schemas.microsoft.com/office/powerpoint/2010/main" val="151307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58F52E-2223-4BE4-BB53-5925F0BCFA9D}"/>
              </a:ext>
            </a:extLst>
          </p:cNvPr>
          <p:cNvSpPr txBox="1"/>
          <p:nvPr/>
        </p:nvSpPr>
        <p:spPr>
          <a:xfrm>
            <a:off x="178904" y="377687"/>
            <a:ext cx="11668539" cy="6632585"/>
          </a:xfrm>
          <a:prstGeom prst="rect">
            <a:avLst/>
          </a:prstGeom>
          <a:noFill/>
        </p:spPr>
        <p:txBody>
          <a:bodyPr wrap="square" rtlCol="0">
            <a:spAutoFit/>
          </a:bodyPr>
          <a:lstStyle/>
          <a:p>
            <a:r>
              <a:rPr lang="en-US" sz="2500" b="1" dirty="0"/>
              <a:t>James 3</a:t>
            </a:r>
          </a:p>
          <a:p>
            <a:pPr algn="l"/>
            <a:r>
              <a:rPr lang="en-US" sz="2500" b="1" i="0" baseline="30000" dirty="0">
                <a:solidFill>
                  <a:srgbClr val="000000"/>
                </a:solidFill>
                <a:effectLst/>
                <a:latin typeface="system-ui"/>
              </a:rPr>
              <a:t>3 </a:t>
            </a:r>
            <a:r>
              <a:rPr lang="en-US" sz="2500" b="0" i="0" dirty="0">
                <a:solidFill>
                  <a:srgbClr val="000000"/>
                </a:solidFill>
                <a:effectLst/>
                <a:latin typeface="system-ui"/>
              </a:rPr>
              <a:t>When we put bits into the mouths of horses to make them obey us, we can turn the whole animal. </a:t>
            </a:r>
            <a:r>
              <a:rPr lang="en-US" sz="2500" b="1" i="0" baseline="30000" dirty="0">
                <a:solidFill>
                  <a:srgbClr val="000000"/>
                </a:solidFill>
                <a:effectLst/>
                <a:latin typeface="system-ui"/>
              </a:rPr>
              <a:t>4 </a:t>
            </a:r>
            <a:r>
              <a:rPr lang="en-US" sz="2500" b="0" i="0" dirty="0">
                <a:solidFill>
                  <a:srgbClr val="000000"/>
                </a:solidFill>
                <a:effectLst/>
                <a:latin typeface="system-ui"/>
              </a:rPr>
              <a:t>Or take ships as an example. Although they are so large and are driven by strong winds, they are steered by a very small rudder wherever the pilot wants to go. </a:t>
            </a:r>
            <a:r>
              <a:rPr lang="en-US" sz="2500" b="1" i="0" baseline="30000" dirty="0">
                <a:solidFill>
                  <a:srgbClr val="000000"/>
                </a:solidFill>
                <a:effectLst/>
                <a:latin typeface="system-ui"/>
              </a:rPr>
              <a:t>5 </a:t>
            </a:r>
            <a:r>
              <a:rPr lang="en-US" sz="2500" b="0" i="0" dirty="0">
                <a:solidFill>
                  <a:srgbClr val="000000"/>
                </a:solidFill>
                <a:effectLst/>
                <a:latin typeface="system-ui"/>
              </a:rPr>
              <a:t>Likewise, the tongue is a small part of the body, but it makes great boasts. Consider what a great forest is set on fire by a small spark. </a:t>
            </a:r>
            <a:r>
              <a:rPr lang="en-US" sz="2500" b="1" i="0" baseline="30000" dirty="0">
                <a:solidFill>
                  <a:srgbClr val="000000"/>
                </a:solidFill>
                <a:effectLst/>
                <a:latin typeface="system-ui"/>
              </a:rPr>
              <a:t>6 </a:t>
            </a:r>
            <a:r>
              <a:rPr lang="en-US" sz="2500" b="0" i="0" dirty="0">
                <a:solidFill>
                  <a:srgbClr val="000000"/>
                </a:solidFill>
                <a:effectLst/>
                <a:latin typeface="system-ui"/>
              </a:rPr>
              <a:t>The tongue also is a fire, a world of evil among the parts of the body. It corrupts the whole body, sets the whole course of one’s life on fire, and is itself set on fire by hell.</a:t>
            </a:r>
          </a:p>
          <a:p>
            <a:pPr algn="l"/>
            <a:r>
              <a:rPr lang="en-US" sz="2500" b="1" i="0" baseline="30000" dirty="0">
                <a:solidFill>
                  <a:srgbClr val="000000"/>
                </a:solidFill>
                <a:effectLst/>
                <a:latin typeface="system-ui"/>
              </a:rPr>
              <a:t>7 </a:t>
            </a:r>
            <a:r>
              <a:rPr lang="en-US" sz="2500" b="0" i="0" dirty="0">
                <a:solidFill>
                  <a:srgbClr val="000000"/>
                </a:solidFill>
                <a:effectLst/>
                <a:latin typeface="system-ui"/>
              </a:rPr>
              <a:t>All kinds of animals, birds, reptiles and sea creatures are being </a:t>
            </a:r>
            <a:r>
              <a:rPr lang="en-US" sz="2500" b="1" i="0" dirty="0">
                <a:solidFill>
                  <a:srgbClr val="000000"/>
                </a:solidFill>
                <a:effectLst/>
                <a:latin typeface="system-ui"/>
              </a:rPr>
              <a:t>tamed</a:t>
            </a:r>
            <a:r>
              <a:rPr lang="en-US" sz="2500" b="0" i="0" dirty="0">
                <a:solidFill>
                  <a:srgbClr val="000000"/>
                </a:solidFill>
                <a:effectLst/>
                <a:latin typeface="system-ui"/>
              </a:rPr>
              <a:t> and have been tamed by mankind, </a:t>
            </a:r>
            <a:r>
              <a:rPr lang="en-US" sz="2500" b="1" i="0" baseline="30000" dirty="0">
                <a:solidFill>
                  <a:srgbClr val="000000"/>
                </a:solidFill>
                <a:effectLst/>
                <a:latin typeface="system-ui"/>
              </a:rPr>
              <a:t>8 </a:t>
            </a:r>
            <a:r>
              <a:rPr lang="en-US" sz="2500" b="0" i="0" dirty="0">
                <a:solidFill>
                  <a:srgbClr val="000000"/>
                </a:solidFill>
                <a:effectLst/>
                <a:latin typeface="system-ui"/>
              </a:rPr>
              <a:t>but no human being can tame the tongue. It is a restless evil, full of deadly poison.</a:t>
            </a:r>
          </a:p>
          <a:p>
            <a:pPr algn="l"/>
            <a:r>
              <a:rPr lang="en-US" sz="2500" b="1" i="0" baseline="30000" dirty="0">
                <a:solidFill>
                  <a:srgbClr val="000000"/>
                </a:solidFill>
                <a:effectLst/>
                <a:latin typeface="system-ui"/>
              </a:rPr>
              <a:t>9 </a:t>
            </a:r>
            <a:r>
              <a:rPr lang="en-US" sz="2500" b="0" i="0" dirty="0">
                <a:solidFill>
                  <a:srgbClr val="000000"/>
                </a:solidFill>
                <a:effectLst/>
                <a:latin typeface="system-ui"/>
              </a:rPr>
              <a:t>With the tongue we praise our Lord and Father, and with it we curse human beings, who have been made in God’s likeness. </a:t>
            </a:r>
            <a:r>
              <a:rPr lang="en-US" sz="2500" b="1" i="0" baseline="30000" dirty="0">
                <a:solidFill>
                  <a:srgbClr val="000000"/>
                </a:solidFill>
                <a:effectLst/>
                <a:latin typeface="system-ui"/>
              </a:rPr>
              <a:t>10 </a:t>
            </a:r>
            <a:r>
              <a:rPr lang="en-US" sz="2500" b="0" i="0" dirty="0">
                <a:solidFill>
                  <a:srgbClr val="000000"/>
                </a:solidFill>
                <a:effectLst/>
                <a:latin typeface="system-ui"/>
              </a:rPr>
              <a:t>Out of the same mouth come praise and cursing. My brothers and sisters, this should not be. </a:t>
            </a:r>
            <a:r>
              <a:rPr lang="en-US" sz="2500" b="1" i="0" baseline="30000" dirty="0">
                <a:solidFill>
                  <a:srgbClr val="000000"/>
                </a:solidFill>
                <a:effectLst/>
                <a:latin typeface="system-ui"/>
              </a:rPr>
              <a:t>11 </a:t>
            </a:r>
            <a:r>
              <a:rPr lang="en-US" sz="2500" b="0" i="0" dirty="0">
                <a:solidFill>
                  <a:srgbClr val="000000"/>
                </a:solidFill>
                <a:effectLst/>
                <a:latin typeface="system-ui"/>
              </a:rPr>
              <a:t>Can both fresh water and salt water flow from the same spring? </a:t>
            </a:r>
            <a:r>
              <a:rPr lang="en-US" sz="2500" b="1" i="0" baseline="30000" dirty="0">
                <a:solidFill>
                  <a:srgbClr val="000000"/>
                </a:solidFill>
                <a:effectLst/>
                <a:latin typeface="system-ui"/>
              </a:rPr>
              <a:t>12 </a:t>
            </a:r>
            <a:r>
              <a:rPr lang="en-US" sz="2500" b="0" i="0" dirty="0">
                <a:solidFill>
                  <a:srgbClr val="000000"/>
                </a:solidFill>
                <a:effectLst/>
                <a:latin typeface="system-ui"/>
              </a:rPr>
              <a:t>My brothers and sisters, can a fig tree bear olives, or a grapevine bear figs? Neither can a salt spring produce fresh water.</a:t>
            </a:r>
          </a:p>
          <a:p>
            <a:endParaRPr lang="en-US" sz="2500" dirty="0"/>
          </a:p>
        </p:txBody>
      </p:sp>
    </p:spTree>
    <p:extLst>
      <p:ext uri="{BB962C8B-B14F-4D97-AF65-F5344CB8AC3E}">
        <p14:creationId xmlns:p14="http://schemas.microsoft.com/office/powerpoint/2010/main" val="381388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58F52E-2223-4BE4-BB53-5925F0BCFA9D}"/>
              </a:ext>
            </a:extLst>
          </p:cNvPr>
          <p:cNvSpPr txBox="1"/>
          <p:nvPr/>
        </p:nvSpPr>
        <p:spPr>
          <a:xfrm>
            <a:off x="178904" y="377687"/>
            <a:ext cx="11668539" cy="6632585"/>
          </a:xfrm>
          <a:prstGeom prst="rect">
            <a:avLst/>
          </a:prstGeom>
          <a:noFill/>
        </p:spPr>
        <p:txBody>
          <a:bodyPr wrap="square" rtlCol="0">
            <a:spAutoFit/>
          </a:bodyPr>
          <a:lstStyle/>
          <a:p>
            <a:r>
              <a:rPr lang="en-US" sz="2500" b="1" dirty="0"/>
              <a:t>James 3</a:t>
            </a:r>
          </a:p>
          <a:p>
            <a:pPr algn="l"/>
            <a:r>
              <a:rPr lang="en-US" sz="2500" b="1" i="0" baseline="30000" dirty="0">
                <a:solidFill>
                  <a:srgbClr val="000000"/>
                </a:solidFill>
                <a:effectLst/>
                <a:latin typeface="system-ui"/>
              </a:rPr>
              <a:t>3 </a:t>
            </a:r>
            <a:r>
              <a:rPr lang="en-US" sz="2500" b="0" i="0" dirty="0">
                <a:solidFill>
                  <a:srgbClr val="000000"/>
                </a:solidFill>
                <a:effectLst/>
                <a:latin typeface="system-ui"/>
              </a:rPr>
              <a:t>When we put bits into the mouths of horses to make them obey us, we can turn the whole animal. </a:t>
            </a:r>
            <a:r>
              <a:rPr lang="en-US" sz="2500" b="1" i="0" baseline="30000" dirty="0">
                <a:solidFill>
                  <a:srgbClr val="000000"/>
                </a:solidFill>
                <a:effectLst/>
                <a:latin typeface="system-ui"/>
              </a:rPr>
              <a:t>4 </a:t>
            </a:r>
            <a:r>
              <a:rPr lang="en-US" sz="2500" b="0" i="0" dirty="0">
                <a:solidFill>
                  <a:srgbClr val="000000"/>
                </a:solidFill>
                <a:effectLst/>
                <a:latin typeface="system-ui"/>
              </a:rPr>
              <a:t>Or take ships as an example. Although they are so large and are driven by strong winds, they are steered by a very small rudder wherever the pilot wants to go. </a:t>
            </a:r>
            <a:r>
              <a:rPr lang="en-US" sz="2500" b="1" i="0" baseline="30000" dirty="0">
                <a:solidFill>
                  <a:srgbClr val="000000"/>
                </a:solidFill>
                <a:effectLst/>
                <a:latin typeface="system-ui"/>
              </a:rPr>
              <a:t>5 </a:t>
            </a:r>
            <a:r>
              <a:rPr lang="en-US" sz="2500" b="0" i="0" dirty="0">
                <a:solidFill>
                  <a:srgbClr val="000000"/>
                </a:solidFill>
                <a:effectLst/>
                <a:latin typeface="system-ui"/>
              </a:rPr>
              <a:t>Likewise, the tongue is a small part of the body, but it makes great boasts. Consider what a great forest is set on fire by a small spark. </a:t>
            </a:r>
            <a:r>
              <a:rPr lang="en-US" sz="2500" b="1" i="0" baseline="30000" dirty="0">
                <a:solidFill>
                  <a:srgbClr val="000000"/>
                </a:solidFill>
                <a:effectLst/>
                <a:latin typeface="system-ui"/>
              </a:rPr>
              <a:t>6 </a:t>
            </a:r>
            <a:r>
              <a:rPr lang="en-US" sz="2500" b="0" i="0" dirty="0">
                <a:solidFill>
                  <a:srgbClr val="000000"/>
                </a:solidFill>
                <a:effectLst/>
                <a:latin typeface="system-ui"/>
              </a:rPr>
              <a:t>The tongue also is a fire, a world of evil among the parts of the body. It corrupts the whole body, sets the whole course of one’s life on fire, and is itself set on fire by hell.</a:t>
            </a:r>
          </a:p>
          <a:p>
            <a:pPr algn="l"/>
            <a:r>
              <a:rPr lang="en-US" sz="2500" b="1" i="0" baseline="30000" dirty="0">
                <a:solidFill>
                  <a:srgbClr val="000000"/>
                </a:solidFill>
                <a:effectLst/>
                <a:latin typeface="system-ui"/>
              </a:rPr>
              <a:t>7 </a:t>
            </a:r>
            <a:r>
              <a:rPr lang="en-US" sz="2500" b="0" i="0" dirty="0">
                <a:solidFill>
                  <a:srgbClr val="000000"/>
                </a:solidFill>
                <a:effectLst/>
                <a:latin typeface="system-ui"/>
              </a:rPr>
              <a:t>All kinds of animals, birds, reptiles and sea creatures are being tamed and have been tamed by mankind, </a:t>
            </a:r>
            <a:r>
              <a:rPr lang="en-US" sz="2500" b="1" i="0" baseline="30000" dirty="0">
                <a:solidFill>
                  <a:srgbClr val="000000"/>
                </a:solidFill>
                <a:effectLst/>
                <a:latin typeface="system-ui"/>
              </a:rPr>
              <a:t>8 </a:t>
            </a:r>
            <a:r>
              <a:rPr lang="en-US" sz="2500" b="0" i="0" dirty="0">
                <a:solidFill>
                  <a:srgbClr val="000000"/>
                </a:solidFill>
                <a:effectLst/>
                <a:latin typeface="system-ui"/>
              </a:rPr>
              <a:t>but </a:t>
            </a:r>
            <a:r>
              <a:rPr lang="en-US" sz="2500" b="1" i="0" dirty="0">
                <a:solidFill>
                  <a:srgbClr val="000000"/>
                </a:solidFill>
                <a:effectLst/>
                <a:latin typeface="system-ui"/>
              </a:rPr>
              <a:t>no human being can tame the tongue</a:t>
            </a:r>
            <a:r>
              <a:rPr lang="en-US" sz="2500" b="0" i="0" dirty="0">
                <a:solidFill>
                  <a:srgbClr val="000000"/>
                </a:solidFill>
                <a:effectLst/>
                <a:latin typeface="system-ui"/>
              </a:rPr>
              <a:t>. It is a restless evil, full of deadly poison.</a:t>
            </a:r>
          </a:p>
          <a:p>
            <a:pPr algn="l"/>
            <a:r>
              <a:rPr lang="en-US" sz="2500" b="1" i="0" baseline="30000" dirty="0">
                <a:solidFill>
                  <a:srgbClr val="000000"/>
                </a:solidFill>
                <a:effectLst/>
                <a:latin typeface="system-ui"/>
              </a:rPr>
              <a:t>9 </a:t>
            </a:r>
            <a:r>
              <a:rPr lang="en-US" sz="2500" b="0" i="0" dirty="0">
                <a:solidFill>
                  <a:srgbClr val="000000"/>
                </a:solidFill>
                <a:effectLst/>
                <a:latin typeface="system-ui"/>
              </a:rPr>
              <a:t>With the tongue we praise our Lord and Father, and with it we curse human beings, who have been made in God’s likeness. </a:t>
            </a:r>
            <a:r>
              <a:rPr lang="en-US" sz="2500" b="1" i="0" baseline="30000" dirty="0">
                <a:solidFill>
                  <a:srgbClr val="000000"/>
                </a:solidFill>
                <a:effectLst/>
                <a:latin typeface="system-ui"/>
              </a:rPr>
              <a:t>10 </a:t>
            </a:r>
            <a:r>
              <a:rPr lang="en-US" sz="2500" b="0" i="0" dirty="0">
                <a:solidFill>
                  <a:srgbClr val="000000"/>
                </a:solidFill>
                <a:effectLst/>
                <a:latin typeface="system-ui"/>
              </a:rPr>
              <a:t>Out of the same mouth come praise and cursing. My brothers and sisters, this should not be. </a:t>
            </a:r>
            <a:r>
              <a:rPr lang="en-US" sz="2500" b="1" i="0" baseline="30000" dirty="0">
                <a:solidFill>
                  <a:srgbClr val="000000"/>
                </a:solidFill>
                <a:effectLst/>
                <a:latin typeface="system-ui"/>
              </a:rPr>
              <a:t>11 </a:t>
            </a:r>
            <a:r>
              <a:rPr lang="en-US" sz="2500" b="0" i="0" dirty="0">
                <a:solidFill>
                  <a:srgbClr val="000000"/>
                </a:solidFill>
                <a:effectLst/>
                <a:latin typeface="system-ui"/>
              </a:rPr>
              <a:t>Can both fresh water and salt water flow from the same spring? </a:t>
            </a:r>
            <a:r>
              <a:rPr lang="en-US" sz="2500" b="1" i="0" baseline="30000" dirty="0">
                <a:solidFill>
                  <a:srgbClr val="000000"/>
                </a:solidFill>
                <a:effectLst/>
                <a:latin typeface="system-ui"/>
              </a:rPr>
              <a:t>12 </a:t>
            </a:r>
            <a:r>
              <a:rPr lang="en-US" sz="2500" b="0" i="0" dirty="0">
                <a:solidFill>
                  <a:srgbClr val="000000"/>
                </a:solidFill>
                <a:effectLst/>
                <a:latin typeface="system-ui"/>
              </a:rPr>
              <a:t>My brothers and sisters, can a fig tree bear olives, or a grapevine bear figs? Neither can a salt spring produce fresh water.</a:t>
            </a:r>
          </a:p>
          <a:p>
            <a:endParaRPr lang="en-US" sz="2500" dirty="0"/>
          </a:p>
        </p:txBody>
      </p:sp>
    </p:spTree>
    <p:extLst>
      <p:ext uri="{BB962C8B-B14F-4D97-AF65-F5344CB8AC3E}">
        <p14:creationId xmlns:p14="http://schemas.microsoft.com/office/powerpoint/2010/main" val="4016705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58F52E-2223-4BE4-BB53-5925F0BCFA9D}"/>
              </a:ext>
            </a:extLst>
          </p:cNvPr>
          <p:cNvSpPr txBox="1"/>
          <p:nvPr/>
        </p:nvSpPr>
        <p:spPr>
          <a:xfrm>
            <a:off x="178904" y="377687"/>
            <a:ext cx="11668539" cy="6632585"/>
          </a:xfrm>
          <a:prstGeom prst="rect">
            <a:avLst/>
          </a:prstGeom>
          <a:noFill/>
        </p:spPr>
        <p:txBody>
          <a:bodyPr wrap="square" rtlCol="0">
            <a:spAutoFit/>
          </a:bodyPr>
          <a:lstStyle/>
          <a:p>
            <a:r>
              <a:rPr lang="en-US" sz="2500" b="1" dirty="0"/>
              <a:t>James 3</a:t>
            </a:r>
          </a:p>
          <a:p>
            <a:pPr algn="l"/>
            <a:r>
              <a:rPr lang="en-US" sz="2500" b="1" i="0" baseline="30000" dirty="0">
                <a:solidFill>
                  <a:srgbClr val="000000"/>
                </a:solidFill>
                <a:effectLst/>
                <a:latin typeface="system-ui"/>
              </a:rPr>
              <a:t>3 </a:t>
            </a:r>
            <a:r>
              <a:rPr lang="en-US" sz="2500" b="0" i="0" dirty="0">
                <a:solidFill>
                  <a:srgbClr val="000000"/>
                </a:solidFill>
                <a:effectLst/>
                <a:latin typeface="system-ui"/>
              </a:rPr>
              <a:t>When we put bits into the mouths of horses to make them obey us, we can turn the whole animal. </a:t>
            </a:r>
            <a:r>
              <a:rPr lang="en-US" sz="2500" b="1" i="0" baseline="30000" dirty="0">
                <a:solidFill>
                  <a:srgbClr val="000000"/>
                </a:solidFill>
                <a:effectLst/>
                <a:latin typeface="system-ui"/>
              </a:rPr>
              <a:t>4 </a:t>
            </a:r>
            <a:r>
              <a:rPr lang="en-US" sz="2500" b="0" i="0" dirty="0">
                <a:solidFill>
                  <a:srgbClr val="000000"/>
                </a:solidFill>
                <a:effectLst/>
                <a:latin typeface="system-ui"/>
              </a:rPr>
              <a:t>Or take ships as an example. Although they are so large and are driven by strong winds, they are steered by a very small rudder wherever the pilot wants to go. </a:t>
            </a:r>
            <a:r>
              <a:rPr lang="en-US" sz="2500" b="1" i="0" baseline="30000" dirty="0">
                <a:solidFill>
                  <a:srgbClr val="000000"/>
                </a:solidFill>
                <a:effectLst/>
                <a:latin typeface="system-ui"/>
              </a:rPr>
              <a:t>5 </a:t>
            </a:r>
            <a:r>
              <a:rPr lang="en-US" sz="2500" b="0" i="0" dirty="0">
                <a:solidFill>
                  <a:srgbClr val="000000"/>
                </a:solidFill>
                <a:effectLst/>
                <a:latin typeface="system-ui"/>
              </a:rPr>
              <a:t>Likewise, the tongue is a small part of the body, but it makes great boasts. Consider what a great forest is set on fire by a small spark. </a:t>
            </a:r>
            <a:r>
              <a:rPr lang="en-US" sz="2500" b="1" i="0" baseline="30000" dirty="0">
                <a:solidFill>
                  <a:srgbClr val="000000"/>
                </a:solidFill>
                <a:effectLst/>
                <a:latin typeface="system-ui"/>
              </a:rPr>
              <a:t>6 </a:t>
            </a:r>
            <a:r>
              <a:rPr lang="en-US" sz="2500" b="0" i="0" dirty="0">
                <a:solidFill>
                  <a:srgbClr val="000000"/>
                </a:solidFill>
                <a:effectLst/>
                <a:latin typeface="system-ui"/>
              </a:rPr>
              <a:t>The tongue also is a fire, a world of evil among the parts of the body. It corrupts the whole body, sets the whole course of one’s life on fire, and is itself set on fire by hell.</a:t>
            </a:r>
          </a:p>
          <a:p>
            <a:pPr algn="l"/>
            <a:r>
              <a:rPr lang="en-US" sz="2500" b="1" i="0" baseline="30000" dirty="0">
                <a:solidFill>
                  <a:srgbClr val="000000"/>
                </a:solidFill>
                <a:effectLst/>
                <a:latin typeface="system-ui"/>
              </a:rPr>
              <a:t>7 </a:t>
            </a:r>
            <a:r>
              <a:rPr lang="en-US" sz="2500" b="0" i="0" dirty="0">
                <a:solidFill>
                  <a:srgbClr val="000000"/>
                </a:solidFill>
                <a:effectLst/>
                <a:latin typeface="system-ui"/>
              </a:rPr>
              <a:t>All kinds of animals, birds, reptiles and sea creatures are being tamed and have been tamed by mankind, </a:t>
            </a:r>
            <a:r>
              <a:rPr lang="en-US" sz="2500" b="1" i="0" baseline="30000" dirty="0">
                <a:solidFill>
                  <a:srgbClr val="000000"/>
                </a:solidFill>
                <a:effectLst/>
                <a:latin typeface="system-ui"/>
              </a:rPr>
              <a:t>8 </a:t>
            </a:r>
            <a:r>
              <a:rPr lang="en-US" sz="2500" b="0" i="0" dirty="0">
                <a:solidFill>
                  <a:srgbClr val="000000"/>
                </a:solidFill>
                <a:effectLst/>
                <a:latin typeface="system-ui"/>
              </a:rPr>
              <a:t>but no human being can tame the tongue. It is a </a:t>
            </a:r>
            <a:r>
              <a:rPr lang="en-US" sz="2500" b="1" i="0" dirty="0">
                <a:solidFill>
                  <a:srgbClr val="FF0000"/>
                </a:solidFill>
                <a:effectLst/>
                <a:latin typeface="system-ui"/>
              </a:rPr>
              <a:t>restless evil, full of deadly poison.</a:t>
            </a:r>
          </a:p>
          <a:p>
            <a:pPr algn="l"/>
            <a:r>
              <a:rPr lang="en-US" sz="2500" b="1" i="0" baseline="30000" dirty="0">
                <a:solidFill>
                  <a:srgbClr val="000000"/>
                </a:solidFill>
                <a:effectLst/>
                <a:latin typeface="system-ui"/>
              </a:rPr>
              <a:t>9 </a:t>
            </a:r>
            <a:r>
              <a:rPr lang="en-US" sz="2500" b="0" i="0" dirty="0">
                <a:solidFill>
                  <a:srgbClr val="000000"/>
                </a:solidFill>
                <a:effectLst/>
                <a:latin typeface="system-ui"/>
              </a:rPr>
              <a:t>With the tongue we praise our Lord and Father, and with it we curse human beings, who have been made in God’s likeness. </a:t>
            </a:r>
            <a:r>
              <a:rPr lang="en-US" sz="2500" b="1" i="0" baseline="30000" dirty="0">
                <a:solidFill>
                  <a:srgbClr val="000000"/>
                </a:solidFill>
                <a:effectLst/>
                <a:latin typeface="system-ui"/>
              </a:rPr>
              <a:t>10 </a:t>
            </a:r>
            <a:r>
              <a:rPr lang="en-US" sz="2500" b="0" i="0" dirty="0">
                <a:solidFill>
                  <a:srgbClr val="000000"/>
                </a:solidFill>
                <a:effectLst/>
                <a:latin typeface="system-ui"/>
              </a:rPr>
              <a:t>Out of the same mouth come praise and cursing. My brothers and sisters, this should not be. </a:t>
            </a:r>
            <a:r>
              <a:rPr lang="en-US" sz="2500" b="1" i="0" baseline="30000" dirty="0">
                <a:solidFill>
                  <a:srgbClr val="000000"/>
                </a:solidFill>
                <a:effectLst/>
                <a:latin typeface="system-ui"/>
              </a:rPr>
              <a:t>11 </a:t>
            </a:r>
            <a:r>
              <a:rPr lang="en-US" sz="2500" b="0" i="0" dirty="0">
                <a:solidFill>
                  <a:srgbClr val="000000"/>
                </a:solidFill>
                <a:effectLst/>
                <a:latin typeface="system-ui"/>
              </a:rPr>
              <a:t>Can both fresh water and salt water flow from the same spring? </a:t>
            </a:r>
            <a:r>
              <a:rPr lang="en-US" sz="2500" b="1" i="0" baseline="30000" dirty="0">
                <a:solidFill>
                  <a:srgbClr val="000000"/>
                </a:solidFill>
                <a:effectLst/>
                <a:latin typeface="system-ui"/>
              </a:rPr>
              <a:t>12 </a:t>
            </a:r>
            <a:r>
              <a:rPr lang="en-US" sz="2500" b="0" i="0" dirty="0">
                <a:solidFill>
                  <a:srgbClr val="000000"/>
                </a:solidFill>
                <a:effectLst/>
                <a:latin typeface="system-ui"/>
              </a:rPr>
              <a:t>My brothers and sisters, can a fig tree bear olives, or a grapevine bear figs? Neither can a salt spring produce fresh water.</a:t>
            </a:r>
          </a:p>
          <a:p>
            <a:endParaRPr lang="en-US" sz="2500" dirty="0"/>
          </a:p>
        </p:txBody>
      </p:sp>
    </p:spTree>
    <p:extLst>
      <p:ext uri="{BB962C8B-B14F-4D97-AF65-F5344CB8AC3E}">
        <p14:creationId xmlns:p14="http://schemas.microsoft.com/office/powerpoint/2010/main" val="2380948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58F52E-2223-4BE4-BB53-5925F0BCFA9D}"/>
              </a:ext>
            </a:extLst>
          </p:cNvPr>
          <p:cNvSpPr txBox="1"/>
          <p:nvPr/>
        </p:nvSpPr>
        <p:spPr>
          <a:xfrm>
            <a:off x="178904" y="377687"/>
            <a:ext cx="11668539" cy="6632585"/>
          </a:xfrm>
          <a:prstGeom prst="rect">
            <a:avLst/>
          </a:prstGeom>
          <a:noFill/>
        </p:spPr>
        <p:txBody>
          <a:bodyPr wrap="square" rtlCol="0">
            <a:spAutoFit/>
          </a:bodyPr>
          <a:lstStyle/>
          <a:p>
            <a:r>
              <a:rPr lang="en-US" sz="2500" b="1" dirty="0"/>
              <a:t>James 3</a:t>
            </a:r>
          </a:p>
          <a:p>
            <a:pPr algn="l"/>
            <a:r>
              <a:rPr lang="en-US" sz="2500" b="1" i="0" baseline="30000" dirty="0">
                <a:solidFill>
                  <a:srgbClr val="000000"/>
                </a:solidFill>
                <a:effectLst/>
                <a:latin typeface="system-ui"/>
              </a:rPr>
              <a:t>3 </a:t>
            </a:r>
            <a:r>
              <a:rPr lang="en-US" sz="2500" b="0" i="0" dirty="0">
                <a:solidFill>
                  <a:srgbClr val="000000"/>
                </a:solidFill>
                <a:effectLst/>
                <a:latin typeface="system-ui"/>
              </a:rPr>
              <a:t>When we put bits into the mouths of horses to make them obey us, we can turn the whole animal. </a:t>
            </a:r>
            <a:r>
              <a:rPr lang="en-US" sz="2500" b="1" i="0" baseline="30000" dirty="0">
                <a:solidFill>
                  <a:srgbClr val="000000"/>
                </a:solidFill>
                <a:effectLst/>
                <a:latin typeface="system-ui"/>
              </a:rPr>
              <a:t>4 </a:t>
            </a:r>
            <a:r>
              <a:rPr lang="en-US" sz="2500" b="0" i="0" dirty="0">
                <a:solidFill>
                  <a:srgbClr val="000000"/>
                </a:solidFill>
                <a:effectLst/>
                <a:latin typeface="system-ui"/>
              </a:rPr>
              <a:t>Or take ships as an example. Although they are so large and are driven by strong winds, they are steered by a very small rudder wherever the pilot wants to go. </a:t>
            </a:r>
            <a:r>
              <a:rPr lang="en-US" sz="2500" b="1" i="0" baseline="30000" dirty="0">
                <a:solidFill>
                  <a:srgbClr val="000000"/>
                </a:solidFill>
                <a:effectLst/>
                <a:latin typeface="system-ui"/>
              </a:rPr>
              <a:t>5 </a:t>
            </a:r>
            <a:r>
              <a:rPr lang="en-US" sz="2500" b="0" i="0" dirty="0">
                <a:solidFill>
                  <a:srgbClr val="000000"/>
                </a:solidFill>
                <a:effectLst/>
                <a:latin typeface="system-ui"/>
              </a:rPr>
              <a:t>Likewise, the tongue is a small part of the body, but it makes great boasts. Consider what a great forest is set on fire by a small spark. </a:t>
            </a:r>
            <a:r>
              <a:rPr lang="en-US" sz="2500" b="1" i="0" baseline="30000" dirty="0">
                <a:solidFill>
                  <a:srgbClr val="000000"/>
                </a:solidFill>
                <a:effectLst/>
                <a:latin typeface="system-ui"/>
              </a:rPr>
              <a:t>6 </a:t>
            </a:r>
            <a:r>
              <a:rPr lang="en-US" sz="2500" b="0" i="0" dirty="0">
                <a:solidFill>
                  <a:srgbClr val="000000"/>
                </a:solidFill>
                <a:effectLst/>
                <a:latin typeface="system-ui"/>
              </a:rPr>
              <a:t>The tongue also is a fire, a world of evil among the parts of the body. It corrupts the whole body, sets the whole course of one’s life on fire, and is itself set on fire by hell.</a:t>
            </a:r>
          </a:p>
          <a:p>
            <a:pPr algn="l"/>
            <a:r>
              <a:rPr lang="en-US" sz="2500" b="1" i="0" baseline="30000" dirty="0">
                <a:solidFill>
                  <a:srgbClr val="000000"/>
                </a:solidFill>
                <a:effectLst/>
                <a:latin typeface="system-ui"/>
              </a:rPr>
              <a:t>7 </a:t>
            </a:r>
            <a:r>
              <a:rPr lang="en-US" sz="2500" b="0" i="0" dirty="0">
                <a:solidFill>
                  <a:srgbClr val="000000"/>
                </a:solidFill>
                <a:effectLst/>
                <a:latin typeface="system-ui"/>
              </a:rPr>
              <a:t>All kinds of animals, birds, reptiles and sea creatures are being tamed and have been tamed by mankind, </a:t>
            </a:r>
            <a:r>
              <a:rPr lang="en-US" sz="2500" b="1" i="0" baseline="30000" dirty="0">
                <a:solidFill>
                  <a:srgbClr val="000000"/>
                </a:solidFill>
                <a:effectLst/>
                <a:latin typeface="system-ui"/>
              </a:rPr>
              <a:t>8 </a:t>
            </a:r>
            <a:r>
              <a:rPr lang="en-US" sz="2500" b="0" i="0" dirty="0">
                <a:solidFill>
                  <a:srgbClr val="000000"/>
                </a:solidFill>
                <a:effectLst/>
                <a:latin typeface="system-ui"/>
              </a:rPr>
              <a:t>but no human being can tame the tongue. It is a restless evil, full of deadly poison.</a:t>
            </a:r>
          </a:p>
          <a:p>
            <a:pPr algn="l"/>
            <a:r>
              <a:rPr lang="en-US" sz="2500" b="1" i="0" baseline="30000" dirty="0">
                <a:solidFill>
                  <a:srgbClr val="000000"/>
                </a:solidFill>
                <a:effectLst/>
                <a:latin typeface="system-ui"/>
              </a:rPr>
              <a:t>9 </a:t>
            </a:r>
            <a:r>
              <a:rPr lang="en-US" sz="2500" b="0" i="0" dirty="0">
                <a:solidFill>
                  <a:srgbClr val="000000"/>
                </a:solidFill>
                <a:effectLst/>
                <a:latin typeface="system-ui"/>
              </a:rPr>
              <a:t>With the tongue we praise our Lord and Father, and with it we curse human beings, who have been made in God’s likeness. </a:t>
            </a:r>
            <a:r>
              <a:rPr lang="en-US" sz="2500" b="1" i="0" baseline="30000" dirty="0">
                <a:solidFill>
                  <a:srgbClr val="000000"/>
                </a:solidFill>
                <a:effectLst/>
                <a:latin typeface="system-ui"/>
              </a:rPr>
              <a:t>10 </a:t>
            </a:r>
            <a:r>
              <a:rPr lang="en-US" sz="2500" b="0" i="0" dirty="0">
                <a:solidFill>
                  <a:srgbClr val="000000"/>
                </a:solidFill>
                <a:effectLst/>
                <a:latin typeface="system-ui"/>
              </a:rPr>
              <a:t>Out of the same mouth come praise and cursing. My brothers and sisters, this should not be. </a:t>
            </a:r>
            <a:r>
              <a:rPr lang="en-US" sz="2500" b="1" i="0" baseline="30000" dirty="0">
                <a:solidFill>
                  <a:srgbClr val="000000"/>
                </a:solidFill>
                <a:effectLst/>
                <a:latin typeface="system-ui"/>
              </a:rPr>
              <a:t>11 </a:t>
            </a:r>
            <a:r>
              <a:rPr lang="en-US" sz="2500" b="0" i="0" dirty="0">
                <a:solidFill>
                  <a:srgbClr val="000000"/>
                </a:solidFill>
                <a:effectLst/>
                <a:latin typeface="system-ui"/>
              </a:rPr>
              <a:t>Can both fresh water and salt water flow from the same spring? </a:t>
            </a:r>
            <a:r>
              <a:rPr lang="en-US" sz="2500" b="1" i="0" baseline="30000" dirty="0">
                <a:solidFill>
                  <a:srgbClr val="000000"/>
                </a:solidFill>
                <a:effectLst/>
                <a:latin typeface="system-ui"/>
              </a:rPr>
              <a:t>12 </a:t>
            </a:r>
            <a:r>
              <a:rPr lang="en-US" sz="2500" b="0" i="0" dirty="0">
                <a:solidFill>
                  <a:srgbClr val="000000"/>
                </a:solidFill>
                <a:effectLst/>
                <a:latin typeface="system-ui"/>
              </a:rPr>
              <a:t>My brothers and sisters, can a fig tree bear olives, or a grapevine bear figs? Neither can a salt spring produce fresh water.</a:t>
            </a:r>
          </a:p>
          <a:p>
            <a:endParaRPr lang="en-US" sz="2500" dirty="0"/>
          </a:p>
        </p:txBody>
      </p:sp>
    </p:spTree>
    <p:extLst>
      <p:ext uri="{BB962C8B-B14F-4D97-AF65-F5344CB8AC3E}">
        <p14:creationId xmlns:p14="http://schemas.microsoft.com/office/powerpoint/2010/main" val="990206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58F52E-2223-4BE4-BB53-5925F0BCFA9D}"/>
              </a:ext>
            </a:extLst>
          </p:cNvPr>
          <p:cNvSpPr txBox="1"/>
          <p:nvPr/>
        </p:nvSpPr>
        <p:spPr>
          <a:xfrm>
            <a:off x="178904" y="377687"/>
            <a:ext cx="11668539" cy="6632585"/>
          </a:xfrm>
          <a:prstGeom prst="rect">
            <a:avLst/>
          </a:prstGeom>
          <a:noFill/>
        </p:spPr>
        <p:txBody>
          <a:bodyPr wrap="square" rtlCol="0">
            <a:spAutoFit/>
          </a:bodyPr>
          <a:lstStyle/>
          <a:p>
            <a:r>
              <a:rPr lang="en-US" sz="2500" b="1" dirty="0"/>
              <a:t>James 3</a:t>
            </a:r>
          </a:p>
          <a:p>
            <a:pPr algn="l"/>
            <a:r>
              <a:rPr lang="en-US" sz="2500" b="1" i="0" baseline="30000" dirty="0">
                <a:solidFill>
                  <a:srgbClr val="000000"/>
                </a:solidFill>
                <a:effectLst/>
                <a:latin typeface="system-ui"/>
              </a:rPr>
              <a:t>3 </a:t>
            </a:r>
            <a:r>
              <a:rPr lang="en-US" sz="2500" b="0" i="0" dirty="0">
                <a:solidFill>
                  <a:srgbClr val="000000"/>
                </a:solidFill>
                <a:effectLst/>
                <a:latin typeface="system-ui"/>
              </a:rPr>
              <a:t>When we put bits into the mouths of horses to make them obey us, we can turn the whole animal. </a:t>
            </a:r>
            <a:r>
              <a:rPr lang="en-US" sz="2500" b="1" i="0" baseline="30000" dirty="0">
                <a:solidFill>
                  <a:srgbClr val="000000"/>
                </a:solidFill>
                <a:effectLst/>
                <a:latin typeface="system-ui"/>
              </a:rPr>
              <a:t>4 </a:t>
            </a:r>
            <a:r>
              <a:rPr lang="en-US" sz="2500" b="0" i="0" dirty="0">
                <a:solidFill>
                  <a:srgbClr val="000000"/>
                </a:solidFill>
                <a:effectLst/>
                <a:latin typeface="system-ui"/>
              </a:rPr>
              <a:t>Or take ships as an example. Although they are so large and are driven by strong winds, they are steered by a very small rudder wherever the pilot wants to go. </a:t>
            </a:r>
            <a:r>
              <a:rPr lang="en-US" sz="2500" b="1" i="0" baseline="30000" dirty="0">
                <a:solidFill>
                  <a:srgbClr val="000000"/>
                </a:solidFill>
                <a:effectLst/>
                <a:latin typeface="system-ui"/>
              </a:rPr>
              <a:t>5 </a:t>
            </a:r>
            <a:r>
              <a:rPr lang="en-US" sz="2500" b="0" i="0" dirty="0">
                <a:solidFill>
                  <a:srgbClr val="000000"/>
                </a:solidFill>
                <a:effectLst/>
                <a:latin typeface="system-ui"/>
              </a:rPr>
              <a:t>Likewise, the tongue is a small part of the body, but it makes great boasts. Consider what a great forest is set on fire by a small spark. </a:t>
            </a:r>
            <a:r>
              <a:rPr lang="en-US" sz="2500" b="1" i="0" baseline="30000" dirty="0">
                <a:solidFill>
                  <a:srgbClr val="000000"/>
                </a:solidFill>
                <a:effectLst/>
                <a:latin typeface="system-ui"/>
              </a:rPr>
              <a:t>6 </a:t>
            </a:r>
            <a:r>
              <a:rPr lang="en-US" sz="2500" b="0" i="0" dirty="0">
                <a:solidFill>
                  <a:srgbClr val="000000"/>
                </a:solidFill>
                <a:effectLst/>
                <a:latin typeface="system-ui"/>
              </a:rPr>
              <a:t>The tongue also is a fire, a world of evil among the parts of the body. It corrupts the whole body, sets the whole course of one’s life on fire, and is itself set on fire by hell.</a:t>
            </a:r>
          </a:p>
          <a:p>
            <a:pPr algn="l"/>
            <a:r>
              <a:rPr lang="en-US" sz="2500" b="1" i="0" baseline="30000" dirty="0">
                <a:solidFill>
                  <a:srgbClr val="000000"/>
                </a:solidFill>
                <a:effectLst/>
                <a:latin typeface="system-ui"/>
              </a:rPr>
              <a:t>7 </a:t>
            </a:r>
            <a:r>
              <a:rPr lang="en-US" sz="2500" b="0" i="0" dirty="0">
                <a:solidFill>
                  <a:srgbClr val="000000"/>
                </a:solidFill>
                <a:effectLst/>
                <a:latin typeface="system-ui"/>
              </a:rPr>
              <a:t>All kinds of animals, birds, reptiles and sea creatures are being tamed and have been tamed by mankind, </a:t>
            </a:r>
            <a:r>
              <a:rPr lang="en-US" sz="2500" b="1" i="0" baseline="30000" dirty="0">
                <a:solidFill>
                  <a:srgbClr val="000000"/>
                </a:solidFill>
                <a:effectLst/>
                <a:latin typeface="system-ui"/>
              </a:rPr>
              <a:t>8 </a:t>
            </a:r>
            <a:r>
              <a:rPr lang="en-US" sz="2500" b="0" i="0" dirty="0">
                <a:solidFill>
                  <a:srgbClr val="000000"/>
                </a:solidFill>
                <a:effectLst/>
                <a:latin typeface="system-ui"/>
              </a:rPr>
              <a:t>but no human being can tame the tongue. It is a restless evil, full of deadly poison.</a:t>
            </a:r>
          </a:p>
          <a:p>
            <a:pPr algn="l"/>
            <a:r>
              <a:rPr lang="en-US" sz="2500" b="1" i="0" baseline="30000" dirty="0">
                <a:solidFill>
                  <a:srgbClr val="000000"/>
                </a:solidFill>
                <a:effectLst/>
                <a:latin typeface="system-ui"/>
              </a:rPr>
              <a:t>9 </a:t>
            </a:r>
            <a:r>
              <a:rPr lang="en-US" sz="2500" b="0" i="0" dirty="0">
                <a:solidFill>
                  <a:srgbClr val="000000"/>
                </a:solidFill>
                <a:effectLst/>
                <a:latin typeface="system-ui"/>
              </a:rPr>
              <a:t>With the tongue we </a:t>
            </a:r>
            <a:r>
              <a:rPr lang="en-US" sz="2500" b="1" i="0" dirty="0">
                <a:solidFill>
                  <a:srgbClr val="000000"/>
                </a:solidFill>
                <a:effectLst/>
                <a:latin typeface="system-ui"/>
              </a:rPr>
              <a:t>praise</a:t>
            </a:r>
            <a:r>
              <a:rPr lang="en-US" sz="2500" b="0" i="0" dirty="0">
                <a:solidFill>
                  <a:srgbClr val="000000"/>
                </a:solidFill>
                <a:effectLst/>
                <a:latin typeface="system-ui"/>
              </a:rPr>
              <a:t> our Lord and Father, and with it we </a:t>
            </a:r>
            <a:r>
              <a:rPr lang="en-US" sz="2500" b="1" i="0" dirty="0">
                <a:solidFill>
                  <a:srgbClr val="000000"/>
                </a:solidFill>
                <a:effectLst/>
                <a:latin typeface="system-ui"/>
              </a:rPr>
              <a:t>curse</a:t>
            </a:r>
            <a:r>
              <a:rPr lang="en-US" sz="2500" b="0" i="0" dirty="0">
                <a:solidFill>
                  <a:srgbClr val="000000"/>
                </a:solidFill>
                <a:effectLst/>
                <a:latin typeface="system-ui"/>
              </a:rPr>
              <a:t> human beings, who have been made in God’s likeness. </a:t>
            </a:r>
            <a:r>
              <a:rPr lang="en-US" sz="2500" b="1" i="0" baseline="30000" dirty="0">
                <a:solidFill>
                  <a:srgbClr val="000000"/>
                </a:solidFill>
                <a:effectLst/>
                <a:latin typeface="system-ui"/>
              </a:rPr>
              <a:t>10 </a:t>
            </a:r>
            <a:r>
              <a:rPr lang="en-US" sz="2500" b="0" i="0" dirty="0">
                <a:solidFill>
                  <a:srgbClr val="000000"/>
                </a:solidFill>
                <a:effectLst/>
                <a:latin typeface="system-ui"/>
              </a:rPr>
              <a:t>Out of the same mouth come </a:t>
            </a:r>
            <a:r>
              <a:rPr lang="en-US" sz="2500" b="1" i="0" dirty="0">
                <a:solidFill>
                  <a:srgbClr val="000000"/>
                </a:solidFill>
                <a:effectLst/>
                <a:latin typeface="system-ui"/>
              </a:rPr>
              <a:t>praise</a:t>
            </a:r>
            <a:r>
              <a:rPr lang="en-US" sz="2500" b="0" i="0" dirty="0">
                <a:solidFill>
                  <a:srgbClr val="000000"/>
                </a:solidFill>
                <a:effectLst/>
                <a:latin typeface="system-ui"/>
              </a:rPr>
              <a:t> and </a:t>
            </a:r>
            <a:r>
              <a:rPr lang="en-US" sz="2500" b="1" i="0" dirty="0">
                <a:solidFill>
                  <a:srgbClr val="000000"/>
                </a:solidFill>
                <a:effectLst/>
                <a:latin typeface="system-ui"/>
              </a:rPr>
              <a:t>cursing</a:t>
            </a:r>
            <a:r>
              <a:rPr lang="en-US" sz="2500" b="0" i="0" dirty="0">
                <a:solidFill>
                  <a:srgbClr val="000000"/>
                </a:solidFill>
                <a:effectLst/>
                <a:latin typeface="system-ui"/>
              </a:rPr>
              <a:t>. My brothers and sisters, this should not be. </a:t>
            </a:r>
            <a:r>
              <a:rPr lang="en-US" sz="2500" b="1" i="0" baseline="30000" dirty="0">
                <a:solidFill>
                  <a:srgbClr val="000000"/>
                </a:solidFill>
                <a:effectLst/>
                <a:latin typeface="system-ui"/>
              </a:rPr>
              <a:t>11 </a:t>
            </a:r>
            <a:r>
              <a:rPr lang="en-US" sz="2500" b="0" i="0" dirty="0">
                <a:solidFill>
                  <a:srgbClr val="000000"/>
                </a:solidFill>
                <a:effectLst/>
                <a:latin typeface="system-ui"/>
              </a:rPr>
              <a:t>Can both </a:t>
            </a:r>
            <a:r>
              <a:rPr lang="en-US" sz="2500" b="1" i="0" dirty="0">
                <a:solidFill>
                  <a:srgbClr val="000000"/>
                </a:solidFill>
                <a:effectLst/>
                <a:latin typeface="system-ui"/>
              </a:rPr>
              <a:t>fresh</a:t>
            </a:r>
            <a:r>
              <a:rPr lang="en-US" sz="2500" b="0" i="0" dirty="0">
                <a:solidFill>
                  <a:srgbClr val="000000"/>
                </a:solidFill>
                <a:effectLst/>
                <a:latin typeface="system-ui"/>
              </a:rPr>
              <a:t> water and </a:t>
            </a:r>
            <a:r>
              <a:rPr lang="en-US" sz="2500" b="1" i="0" dirty="0">
                <a:solidFill>
                  <a:srgbClr val="000000"/>
                </a:solidFill>
                <a:effectLst/>
                <a:latin typeface="system-ui"/>
              </a:rPr>
              <a:t>salt</a:t>
            </a:r>
            <a:r>
              <a:rPr lang="en-US" sz="2500" b="0" i="0" dirty="0">
                <a:solidFill>
                  <a:srgbClr val="000000"/>
                </a:solidFill>
                <a:effectLst/>
                <a:latin typeface="system-ui"/>
              </a:rPr>
              <a:t> water flow from the same spring? </a:t>
            </a:r>
            <a:r>
              <a:rPr lang="en-US" sz="2500" b="1" i="0" baseline="30000" dirty="0">
                <a:solidFill>
                  <a:srgbClr val="000000"/>
                </a:solidFill>
                <a:effectLst/>
                <a:latin typeface="system-ui"/>
              </a:rPr>
              <a:t>12 </a:t>
            </a:r>
            <a:r>
              <a:rPr lang="en-US" sz="2500" b="0" i="0" dirty="0">
                <a:solidFill>
                  <a:srgbClr val="000000"/>
                </a:solidFill>
                <a:effectLst/>
                <a:latin typeface="system-ui"/>
              </a:rPr>
              <a:t>My brothers and sisters, can a </a:t>
            </a:r>
            <a:r>
              <a:rPr lang="en-US" sz="2500" b="1" i="0" dirty="0">
                <a:solidFill>
                  <a:srgbClr val="000000"/>
                </a:solidFill>
                <a:effectLst/>
                <a:latin typeface="system-ui"/>
              </a:rPr>
              <a:t>fig</a:t>
            </a:r>
            <a:r>
              <a:rPr lang="en-US" sz="2500" b="0" i="0" dirty="0">
                <a:solidFill>
                  <a:srgbClr val="000000"/>
                </a:solidFill>
                <a:effectLst/>
                <a:latin typeface="system-ui"/>
              </a:rPr>
              <a:t> tree bear </a:t>
            </a:r>
            <a:r>
              <a:rPr lang="en-US" sz="2500" b="1" i="0" dirty="0">
                <a:solidFill>
                  <a:srgbClr val="000000"/>
                </a:solidFill>
                <a:effectLst/>
                <a:latin typeface="system-ui"/>
              </a:rPr>
              <a:t>olives</a:t>
            </a:r>
            <a:r>
              <a:rPr lang="en-US" sz="2500" b="0" i="0" dirty="0">
                <a:solidFill>
                  <a:srgbClr val="000000"/>
                </a:solidFill>
                <a:effectLst/>
                <a:latin typeface="system-ui"/>
              </a:rPr>
              <a:t>, or a </a:t>
            </a:r>
            <a:r>
              <a:rPr lang="en-US" sz="2500" b="1" i="0" dirty="0">
                <a:solidFill>
                  <a:srgbClr val="000000"/>
                </a:solidFill>
                <a:effectLst/>
                <a:latin typeface="system-ui"/>
              </a:rPr>
              <a:t>grapevine</a:t>
            </a:r>
            <a:r>
              <a:rPr lang="en-US" sz="2500" b="0" i="0" dirty="0">
                <a:solidFill>
                  <a:srgbClr val="000000"/>
                </a:solidFill>
                <a:effectLst/>
                <a:latin typeface="system-ui"/>
              </a:rPr>
              <a:t> bear </a:t>
            </a:r>
            <a:r>
              <a:rPr lang="en-US" sz="2500" b="1" i="0" dirty="0">
                <a:solidFill>
                  <a:srgbClr val="000000"/>
                </a:solidFill>
                <a:effectLst/>
                <a:latin typeface="system-ui"/>
              </a:rPr>
              <a:t>figs</a:t>
            </a:r>
            <a:r>
              <a:rPr lang="en-US" sz="2500" b="0" i="0" dirty="0">
                <a:solidFill>
                  <a:srgbClr val="000000"/>
                </a:solidFill>
                <a:effectLst/>
                <a:latin typeface="system-ui"/>
              </a:rPr>
              <a:t>? Neither can a </a:t>
            </a:r>
            <a:r>
              <a:rPr lang="en-US" sz="2500" b="1" i="0" dirty="0">
                <a:solidFill>
                  <a:srgbClr val="000000"/>
                </a:solidFill>
                <a:effectLst/>
                <a:latin typeface="system-ui"/>
              </a:rPr>
              <a:t>salt</a:t>
            </a:r>
            <a:r>
              <a:rPr lang="en-US" sz="2500" b="0" i="0" dirty="0">
                <a:solidFill>
                  <a:srgbClr val="000000"/>
                </a:solidFill>
                <a:effectLst/>
                <a:latin typeface="system-ui"/>
              </a:rPr>
              <a:t> spring produce fresh </a:t>
            </a:r>
            <a:r>
              <a:rPr lang="en-US" sz="2500" b="1" i="0" dirty="0">
                <a:solidFill>
                  <a:srgbClr val="000000"/>
                </a:solidFill>
                <a:effectLst/>
                <a:latin typeface="system-ui"/>
              </a:rPr>
              <a:t>water</a:t>
            </a:r>
            <a:r>
              <a:rPr lang="en-US" sz="2500" b="0" i="0" dirty="0">
                <a:solidFill>
                  <a:srgbClr val="000000"/>
                </a:solidFill>
                <a:effectLst/>
                <a:latin typeface="system-ui"/>
              </a:rPr>
              <a:t>.</a:t>
            </a:r>
          </a:p>
          <a:p>
            <a:endParaRPr lang="en-US" sz="2500" dirty="0"/>
          </a:p>
        </p:txBody>
      </p:sp>
    </p:spTree>
    <p:extLst>
      <p:ext uri="{BB962C8B-B14F-4D97-AF65-F5344CB8AC3E}">
        <p14:creationId xmlns:p14="http://schemas.microsoft.com/office/powerpoint/2010/main" val="3905887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58F52E-2223-4BE4-BB53-5925F0BCFA9D}"/>
              </a:ext>
            </a:extLst>
          </p:cNvPr>
          <p:cNvSpPr txBox="1"/>
          <p:nvPr/>
        </p:nvSpPr>
        <p:spPr>
          <a:xfrm>
            <a:off x="178904" y="377687"/>
            <a:ext cx="11668539" cy="6632585"/>
          </a:xfrm>
          <a:prstGeom prst="rect">
            <a:avLst/>
          </a:prstGeom>
          <a:noFill/>
        </p:spPr>
        <p:txBody>
          <a:bodyPr wrap="square" rtlCol="0">
            <a:spAutoFit/>
          </a:bodyPr>
          <a:lstStyle/>
          <a:p>
            <a:r>
              <a:rPr lang="en-US" sz="2500" b="1" dirty="0"/>
              <a:t>James 3</a:t>
            </a:r>
          </a:p>
          <a:p>
            <a:pPr algn="l"/>
            <a:r>
              <a:rPr lang="en-US" sz="2500" b="1" i="0" baseline="30000" dirty="0">
                <a:solidFill>
                  <a:srgbClr val="000000"/>
                </a:solidFill>
                <a:effectLst/>
                <a:latin typeface="system-ui"/>
              </a:rPr>
              <a:t>3 </a:t>
            </a:r>
            <a:r>
              <a:rPr lang="en-US" sz="2500" b="0" i="0" dirty="0">
                <a:solidFill>
                  <a:srgbClr val="000000"/>
                </a:solidFill>
                <a:effectLst/>
                <a:latin typeface="system-ui"/>
              </a:rPr>
              <a:t>When we put bits into the mouths of horses to make them obey us, we can turn the whole animal. </a:t>
            </a:r>
            <a:r>
              <a:rPr lang="en-US" sz="2500" b="1" i="0" baseline="30000" dirty="0">
                <a:solidFill>
                  <a:srgbClr val="000000"/>
                </a:solidFill>
                <a:effectLst/>
                <a:latin typeface="system-ui"/>
              </a:rPr>
              <a:t>4 </a:t>
            </a:r>
            <a:r>
              <a:rPr lang="en-US" sz="2500" b="0" i="0" dirty="0">
                <a:solidFill>
                  <a:srgbClr val="000000"/>
                </a:solidFill>
                <a:effectLst/>
                <a:latin typeface="system-ui"/>
              </a:rPr>
              <a:t>Or take ships as an example. Although they are so large and are driven by strong winds, they are steered by a very small rudder wherever the pilot wants to go. </a:t>
            </a:r>
            <a:r>
              <a:rPr lang="en-US" sz="2500" b="1" i="0" baseline="30000" dirty="0">
                <a:solidFill>
                  <a:srgbClr val="000000"/>
                </a:solidFill>
                <a:effectLst/>
                <a:latin typeface="system-ui"/>
              </a:rPr>
              <a:t>5 </a:t>
            </a:r>
            <a:r>
              <a:rPr lang="en-US" sz="2500" b="0" i="0" dirty="0">
                <a:solidFill>
                  <a:srgbClr val="000000"/>
                </a:solidFill>
                <a:effectLst/>
                <a:latin typeface="system-ui"/>
              </a:rPr>
              <a:t>Likewise, the tongue is a small part of the body, but it makes great boasts. Consider what a great forest is set on fire by a small spark. </a:t>
            </a:r>
            <a:r>
              <a:rPr lang="en-US" sz="2500" b="1" i="0" baseline="30000" dirty="0">
                <a:solidFill>
                  <a:srgbClr val="000000"/>
                </a:solidFill>
                <a:effectLst/>
                <a:latin typeface="system-ui"/>
              </a:rPr>
              <a:t>6 </a:t>
            </a:r>
            <a:r>
              <a:rPr lang="en-US" sz="2500" b="0" i="0" dirty="0">
                <a:solidFill>
                  <a:srgbClr val="000000"/>
                </a:solidFill>
                <a:effectLst/>
                <a:latin typeface="system-ui"/>
              </a:rPr>
              <a:t>The tongue also is a fire, a world of evil among the parts of the body. It corrupts the whole body, sets the whole course of one’s life on fire, and is itself set on fire by hell.</a:t>
            </a:r>
          </a:p>
          <a:p>
            <a:pPr algn="l"/>
            <a:r>
              <a:rPr lang="en-US" sz="2500" b="1" i="0" baseline="30000" dirty="0">
                <a:solidFill>
                  <a:srgbClr val="000000"/>
                </a:solidFill>
                <a:effectLst/>
                <a:latin typeface="system-ui"/>
              </a:rPr>
              <a:t>7 </a:t>
            </a:r>
            <a:r>
              <a:rPr lang="en-US" sz="2500" b="0" i="0" dirty="0">
                <a:solidFill>
                  <a:srgbClr val="000000"/>
                </a:solidFill>
                <a:effectLst/>
                <a:latin typeface="system-ui"/>
              </a:rPr>
              <a:t>All kinds of animals, birds, reptiles and sea creatures are being tamed and have been tamed by mankind, </a:t>
            </a:r>
            <a:r>
              <a:rPr lang="en-US" sz="2500" b="1" i="0" baseline="30000" dirty="0">
                <a:solidFill>
                  <a:srgbClr val="000000"/>
                </a:solidFill>
                <a:effectLst/>
                <a:latin typeface="system-ui"/>
              </a:rPr>
              <a:t>8 </a:t>
            </a:r>
            <a:r>
              <a:rPr lang="en-US" sz="2500" b="0" i="0" dirty="0">
                <a:solidFill>
                  <a:srgbClr val="000000"/>
                </a:solidFill>
                <a:effectLst/>
                <a:latin typeface="system-ui"/>
              </a:rPr>
              <a:t>but no human being can tame the tongue. It is a restless evil, full of deadly poison.</a:t>
            </a:r>
          </a:p>
          <a:p>
            <a:pPr algn="l"/>
            <a:r>
              <a:rPr lang="en-US" sz="2500" b="1" i="0" baseline="30000" dirty="0">
                <a:solidFill>
                  <a:srgbClr val="000000"/>
                </a:solidFill>
                <a:effectLst/>
                <a:latin typeface="system-ui"/>
              </a:rPr>
              <a:t>9 </a:t>
            </a:r>
            <a:r>
              <a:rPr lang="en-US" sz="2500" b="0" i="0" dirty="0">
                <a:solidFill>
                  <a:srgbClr val="000000"/>
                </a:solidFill>
                <a:effectLst/>
                <a:latin typeface="system-ui"/>
              </a:rPr>
              <a:t>With the tongue we praise our Lord and Father, and with it we curse human beings, who have been made in God’s likeness. </a:t>
            </a:r>
            <a:r>
              <a:rPr lang="en-US" sz="2500" b="1" i="0" baseline="30000" dirty="0">
                <a:solidFill>
                  <a:srgbClr val="000000"/>
                </a:solidFill>
                <a:effectLst/>
                <a:latin typeface="system-ui"/>
              </a:rPr>
              <a:t>10 </a:t>
            </a:r>
            <a:r>
              <a:rPr lang="en-US" sz="2500" b="0" i="0" dirty="0">
                <a:solidFill>
                  <a:srgbClr val="000000"/>
                </a:solidFill>
                <a:effectLst/>
                <a:latin typeface="system-ui"/>
              </a:rPr>
              <a:t>Out of the same mouth come praise and cursing. </a:t>
            </a:r>
            <a:r>
              <a:rPr lang="en-US" sz="2500" b="1" i="0" dirty="0">
                <a:solidFill>
                  <a:srgbClr val="FF0000"/>
                </a:solidFill>
                <a:effectLst/>
                <a:latin typeface="system-ui"/>
              </a:rPr>
              <a:t>My brothers and sisters, this should not be. </a:t>
            </a:r>
            <a:r>
              <a:rPr lang="en-US" sz="2500" b="1" i="0" baseline="30000" dirty="0">
                <a:solidFill>
                  <a:srgbClr val="000000"/>
                </a:solidFill>
                <a:effectLst/>
                <a:latin typeface="system-ui"/>
              </a:rPr>
              <a:t>11 </a:t>
            </a:r>
            <a:r>
              <a:rPr lang="en-US" sz="2500" b="0" i="0" dirty="0">
                <a:solidFill>
                  <a:srgbClr val="000000"/>
                </a:solidFill>
                <a:effectLst/>
                <a:latin typeface="system-ui"/>
              </a:rPr>
              <a:t>Can both fresh water and salt water flow from the same spring? </a:t>
            </a:r>
            <a:r>
              <a:rPr lang="en-US" sz="2500" b="1" i="0" baseline="30000" dirty="0">
                <a:solidFill>
                  <a:srgbClr val="000000"/>
                </a:solidFill>
                <a:effectLst/>
                <a:latin typeface="system-ui"/>
              </a:rPr>
              <a:t>12 </a:t>
            </a:r>
            <a:r>
              <a:rPr lang="en-US" sz="2500" b="0" i="0" dirty="0">
                <a:solidFill>
                  <a:srgbClr val="000000"/>
                </a:solidFill>
                <a:effectLst/>
                <a:latin typeface="system-ui"/>
              </a:rPr>
              <a:t>My brothers and sisters, can a fig tree bear olives, or a grapevine bear figs? Neither can a salt spring produce fresh water.</a:t>
            </a:r>
          </a:p>
          <a:p>
            <a:endParaRPr lang="en-US" sz="2500" dirty="0"/>
          </a:p>
        </p:txBody>
      </p:sp>
    </p:spTree>
    <p:extLst>
      <p:ext uri="{BB962C8B-B14F-4D97-AF65-F5344CB8AC3E}">
        <p14:creationId xmlns:p14="http://schemas.microsoft.com/office/powerpoint/2010/main" val="3770050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aving Harrow - International Churchill Society">
            <a:extLst>
              <a:ext uri="{FF2B5EF4-FFF2-40B4-BE49-F238E27FC236}">
                <a16:creationId xmlns:a16="http://schemas.microsoft.com/office/drawing/2014/main" id="{EFA02D14-B638-49D9-AC70-8172F878E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601" y="0"/>
            <a:ext cx="3545194" cy="5838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rd Randolph Churchill - Wikipedia">
            <a:extLst>
              <a:ext uri="{FF2B5EF4-FFF2-40B4-BE49-F238E27FC236}">
                <a16:creationId xmlns:a16="http://schemas.microsoft.com/office/drawing/2014/main" id="{41774E31-80AA-428F-A0CD-0439F078E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85725"/>
            <a:ext cx="4448175" cy="5924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7837B3-41D5-459D-A545-65CC63966764}"/>
              </a:ext>
            </a:extLst>
          </p:cNvPr>
          <p:cNvSpPr txBox="1"/>
          <p:nvPr/>
        </p:nvSpPr>
        <p:spPr>
          <a:xfrm>
            <a:off x="1233488" y="6029325"/>
            <a:ext cx="4300537" cy="461665"/>
          </a:xfrm>
          <a:prstGeom prst="rect">
            <a:avLst/>
          </a:prstGeom>
          <a:noFill/>
        </p:spPr>
        <p:txBody>
          <a:bodyPr wrap="square" rtlCol="0">
            <a:spAutoFit/>
          </a:bodyPr>
          <a:lstStyle/>
          <a:p>
            <a:pPr algn="ctr"/>
            <a:r>
              <a:rPr lang="en-US" sz="2400" b="1" dirty="0"/>
              <a:t>Lord Randolph Churchill</a:t>
            </a:r>
          </a:p>
        </p:txBody>
      </p:sp>
      <p:sp>
        <p:nvSpPr>
          <p:cNvPr id="5" name="TextBox 4">
            <a:extLst>
              <a:ext uri="{FF2B5EF4-FFF2-40B4-BE49-F238E27FC236}">
                <a16:creationId xmlns:a16="http://schemas.microsoft.com/office/drawing/2014/main" id="{B66ACF14-DB01-4531-9025-8C7E1D16BF70}"/>
              </a:ext>
            </a:extLst>
          </p:cNvPr>
          <p:cNvSpPr txBox="1"/>
          <p:nvPr/>
        </p:nvSpPr>
        <p:spPr>
          <a:xfrm>
            <a:off x="6319838" y="5981700"/>
            <a:ext cx="4300537" cy="461665"/>
          </a:xfrm>
          <a:prstGeom prst="rect">
            <a:avLst/>
          </a:prstGeom>
          <a:noFill/>
        </p:spPr>
        <p:txBody>
          <a:bodyPr wrap="square" rtlCol="0">
            <a:spAutoFit/>
          </a:bodyPr>
          <a:lstStyle/>
          <a:p>
            <a:pPr algn="ctr"/>
            <a:r>
              <a:rPr lang="en-US" sz="2400" b="1" dirty="0"/>
              <a:t>Winston Churchill</a:t>
            </a:r>
          </a:p>
        </p:txBody>
      </p:sp>
    </p:spTree>
    <p:extLst>
      <p:ext uri="{BB962C8B-B14F-4D97-AF65-F5344CB8AC3E}">
        <p14:creationId xmlns:p14="http://schemas.microsoft.com/office/powerpoint/2010/main" val="1534373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8F29080-402D-496E-868D-C0EA68DCB68F}"/>
              </a:ext>
            </a:extLst>
          </p:cNvPr>
          <p:cNvPicPr>
            <a:picLocks noChangeAspect="1"/>
          </p:cNvPicPr>
          <p:nvPr/>
        </p:nvPicPr>
        <p:blipFill>
          <a:blip r:embed="rId2"/>
          <a:stretch>
            <a:fillRect/>
          </a:stretch>
        </p:blipFill>
        <p:spPr>
          <a:xfrm>
            <a:off x="358107" y="0"/>
            <a:ext cx="11024268" cy="4623599"/>
          </a:xfrm>
          <a:prstGeom prst="rect">
            <a:avLst/>
          </a:prstGeom>
        </p:spPr>
      </p:pic>
      <p:sp>
        <p:nvSpPr>
          <p:cNvPr id="4" name="TextBox 3">
            <a:extLst>
              <a:ext uri="{FF2B5EF4-FFF2-40B4-BE49-F238E27FC236}">
                <a16:creationId xmlns:a16="http://schemas.microsoft.com/office/drawing/2014/main" id="{BEF7C820-DA58-45FC-A80D-587845B970FC}"/>
              </a:ext>
            </a:extLst>
          </p:cNvPr>
          <p:cNvSpPr txBox="1"/>
          <p:nvPr/>
        </p:nvSpPr>
        <p:spPr>
          <a:xfrm>
            <a:off x="1152525" y="5247680"/>
            <a:ext cx="9934575" cy="461665"/>
          </a:xfrm>
          <a:prstGeom prst="rect">
            <a:avLst/>
          </a:prstGeom>
          <a:noFill/>
        </p:spPr>
        <p:txBody>
          <a:bodyPr wrap="square" rtlCol="0">
            <a:spAutoFit/>
          </a:bodyPr>
          <a:lstStyle/>
          <a:p>
            <a:r>
              <a:rPr lang="en-US" sz="2400" dirty="0"/>
              <a:t>David P. Nystrom, </a:t>
            </a:r>
            <a:r>
              <a:rPr lang="en-US" sz="2400" i="1" dirty="0"/>
              <a:t>The NIV Application Commentary: James </a:t>
            </a:r>
            <a:r>
              <a:rPr lang="en-US" sz="2400" dirty="0"/>
              <a:t>(1997).</a:t>
            </a:r>
          </a:p>
        </p:txBody>
      </p:sp>
    </p:spTree>
    <p:extLst>
      <p:ext uri="{BB962C8B-B14F-4D97-AF65-F5344CB8AC3E}">
        <p14:creationId xmlns:p14="http://schemas.microsoft.com/office/powerpoint/2010/main" val="2302750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FB358-FCFA-4F19-82A6-530918EE54B0}"/>
              </a:ext>
            </a:extLst>
          </p:cNvPr>
          <p:cNvSpPr txBox="1"/>
          <p:nvPr/>
        </p:nvSpPr>
        <p:spPr>
          <a:xfrm>
            <a:off x="361950" y="333375"/>
            <a:ext cx="11401425" cy="4832092"/>
          </a:xfrm>
          <a:prstGeom prst="rect">
            <a:avLst/>
          </a:prstGeom>
          <a:noFill/>
        </p:spPr>
        <p:txBody>
          <a:bodyPr wrap="square" rtlCol="0">
            <a:spAutoFit/>
          </a:bodyPr>
          <a:lstStyle/>
          <a:p>
            <a:r>
              <a:rPr lang="en-US" sz="2800" b="1" dirty="0"/>
              <a:t>James 3</a:t>
            </a:r>
          </a:p>
          <a:p>
            <a:pPr algn="l"/>
            <a:r>
              <a:rPr lang="en-US" sz="2800" b="1" i="0" baseline="30000" dirty="0">
                <a:solidFill>
                  <a:srgbClr val="000000"/>
                </a:solidFill>
                <a:effectLst/>
                <a:latin typeface="system-ui"/>
              </a:rPr>
              <a:t>13 </a:t>
            </a:r>
            <a:r>
              <a:rPr lang="en-US" sz="2800" b="0" i="0" dirty="0">
                <a:solidFill>
                  <a:srgbClr val="000000"/>
                </a:solidFill>
                <a:effectLst/>
                <a:latin typeface="system-ui"/>
              </a:rPr>
              <a:t>Who is wise and understanding among you? Let them show it by their good life, by deeds done in the humility that comes from wisdom. </a:t>
            </a:r>
            <a:r>
              <a:rPr lang="en-US" sz="2800" b="1" i="0" baseline="30000" dirty="0">
                <a:solidFill>
                  <a:srgbClr val="000000"/>
                </a:solidFill>
                <a:effectLst/>
                <a:latin typeface="system-ui"/>
              </a:rPr>
              <a:t>14 </a:t>
            </a:r>
            <a:r>
              <a:rPr lang="en-US" sz="2800" b="0" i="0" dirty="0">
                <a:solidFill>
                  <a:srgbClr val="000000"/>
                </a:solidFill>
                <a:effectLst/>
                <a:latin typeface="system-ui"/>
              </a:rPr>
              <a:t>But if you harbor bitter envy and selfish ambition in your hearts, do not boast about it or deny the truth. </a:t>
            </a:r>
            <a:r>
              <a:rPr lang="en-US" sz="2800" b="1" i="0" baseline="30000" dirty="0">
                <a:solidFill>
                  <a:srgbClr val="000000"/>
                </a:solidFill>
                <a:effectLst/>
                <a:latin typeface="system-ui"/>
              </a:rPr>
              <a:t>15 </a:t>
            </a:r>
            <a:r>
              <a:rPr lang="en-US" sz="2800" b="0" i="0" dirty="0">
                <a:solidFill>
                  <a:srgbClr val="000000"/>
                </a:solidFill>
                <a:effectLst/>
                <a:latin typeface="system-ui"/>
              </a:rPr>
              <a:t>Such “wisdom” does not come down from heaven but is earthly, unspiritual, demonic. </a:t>
            </a:r>
            <a:r>
              <a:rPr lang="en-US" sz="2800" b="1" i="0" baseline="30000" dirty="0">
                <a:solidFill>
                  <a:srgbClr val="000000"/>
                </a:solidFill>
                <a:effectLst/>
                <a:latin typeface="system-ui"/>
              </a:rPr>
              <a:t>16 </a:t>
            </a:r>
            <a:r>
              <a:rPr lang="en-US" sz="2800" b="0" i="0" dirty="0">
                <a:solidFill>
                  <a:srgbClr val="000000"/>
                </a:solidFill>
                <a:effectLst/>
                <a:latin typeface="system-ui"/>
              </a:rPr>
              <a:t>For where you have envy and selfish ambition, there you find disorder and every evil practice.</a:t>
            </a:r>
          </a:p>
          <a:p>
            <a:pPr algn="l"/>
            <a:r>
              <a:rPr lang="en-US" sz="2800" b="1" i="0" baseline="30000" dirty="0">
                <a:solidFill>
                  <a:srgbClr val="000000"/>
                </a:solidFill>
                <a:effectLst/>
                <a:latin typeface="system-ui"/>
              </a:rPr>
              <a:t>17 </a:t>
            </a:r>
            <a:r>
              <a:rPr lang="en-US" sz="2800" b="0" i="0" dirty="0">
                <a:solidFill>
                  <a:srgbClr val="000000"/>
                </a:solidFill>
                <a:effectLst/>
                <a:latin typeface="system-ui"/>
              </a:rPr>
              <a:t>But the wisdom that comes from heaven is first of all pure; then peace-loving, considerate, submissive, full of mercy and good fruit, impartial and sincere. </a:t>
            </a:r>
            <a:r>
              <a:rPr lang="en-US" sz="2800" b="1" i="0" baseline="30000" dirty="0">
                <a:solidFill>
                  <a:srgbClr val="000000"/>
                </a:solidFill>
                <a:effectLst/>
                <a:latin typeface="system-ui"/>
              </a:rPr>
              <a:t>18 </a:t>
            </a:r>
            <a:r>
              <a:rPr lang="en-US" sz="2800" b="0" i="0" dirty="0">
                <a:solidFill>
                  <a:srgbClr val="000000"/>
                </a:solidFill>
                <a:effectLst/>
                <a:latin typeface="system-ui"/>
              </a:rPr>
              <a:t>Peacemakers who sow in peace reap a harvest of righteousness.</a:t>
            </a:r>
          </a:p>
          <a:p>
            <a:endParaRPr lang="en-US" sz="2800" dirty="0"/>
          </a:p>
        </p:txBody>
      </p:sp>
    </p:spTree>
    <p:extLst>
      <p:ext uri="{BB962C8B-B14F-4D97-AF65-F5344CB8AC3E}">
        <p14:creationId xmlns:p14="http://schemas.microsoft.com/office/powerpoint/2010/main" val="3631815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FB358-FCFA-4F19-82A6-530918EE54B0}"/>
              </a:ext>
            </a:extLst>
          </p:cNvPr>
          <p:cNvSpPr txBox="1"/>
          <p:nvPr/>
        </p:nvSpPr>
        <p:spPr>
          <a:xfrm>
            <a:off x="361950" y="333375"/>
            <a:ext cx="11401425" cy="4832092"/>
          </a:xfrm>
          <a:prstGeom prst="rect">
            <a:avLst/>
          </a:prstGeom>
          <a:noFill/>
        </p:spPr>
        <p:txBody>
          <a:bodyPr wrap="square" rtlCol="0">
            <a:spAutoFit/>
          </a:bodyPr>
          <a:lstStyle/>
          <a:p>
            <a:r>
              <a:rPr lang="en-US" sz="2800" b="1" dirty="0"/>
              <a:t>James 3</a:t>
            </a:r>
          </a:p>
          <a:p>
            <a:pPr algn="l"/>
            <a:r>
              <a:rPr lang="en-US" sz="2800" b="1" i="0" baseline="30000" dirty="0">
                <a:solidFill>
                  <a:srgbClr val="000000"/>
                </a:solidFill>
                <a:effectLst/>
                <a:latin typeface="system-ui"/>
              </a:rPr>
              <a:t>13 </a:t>
            </a:r>
            <a:r>
              <a:rPr lang="en-US" sz="2800" b="0" i="0" dirty="0">
                <a:solidFill>
                  <a:srgbClr val="000000"/>
                </a:solidFill>
                <a:effectLst/>
                <a:latin typeface="system-ui"/>
              </a:rPr>
              <a:t>Who is </a:t>
            </a:r>
            <a:r>
              <a:rPr lang="en-US" sz="2800" b="1" i="0" dirty="0">
                <a:solidFill>
                  <a:srgbClr val="000000"/>
                </a:solidFill>
                <a:effectLst/>
                <a:latin typeface="system-ui"/>
              </a:rPr>
              <a:t>wise and understanding </a:t>
            </a:r>
            <a:r>
              <a:rPr lang="en-US" sz="2800" b="0" i="0" dirty="0">
                <a:solidFill>
                  <a:srgbClr val="000000"/>
                </a:solidFill>
                <a:effectLst/>
                <a:latin typeface="system-ui"/>
              </a:rPr>
              <a:t>among you? Let them show it by their good life, by deeds done in the humility that comes from wisdom. </a:t>
            </a:r>
            <a:r>
              <a:rPr lang="en-US" sz="2800" b="1" i="0" baseline="30000" dirty="0">
                <a:solidFill>
                  <a:srgbClr val="000000"/>
                </a:solidFill>
                <a:effectLst/>
                <a:latin typeface="system-ui"/>
              </a:rPr>
              <a:t>14 </a:t>
            </a:r>
            <a:r>
              <a:rPr lang="en-US" sz="2800" b="0" i="0" dirty="0">
                <a:solidFill>
                  <a:srgbClr val="000000"/>
                </a:solidFill>
                <a:effectLst/>
                <a:latin typeface="system-ui"/>
              </a:rPr>
              <a:t>But if you harbor bitter envy and selfish ambition in your hearts, do not boast about it or deny the truth. </a:t>
            </a:r>
            <a:r>
              <a:rPr lang="en-US" sz="2800" b="1" i="0" baseline="30000" dirty="0">
                <a:solidFill>
                  <a:srgbClr val="000000"/>
                </a:solidFill>
                <a:effectLst/>
                <a:latin typeface="system-ui"/>
              </a:rPr>
              <a:t>15 </a:t>
            </a:r>
            <a:r>
              <a:rPr lang="en-US" sz="2800" b="0" i="0" dirty="0">
                <a:solidFill>
                  <a:srgbClr val="000000"/>
                </a:solidFill>
                <a:effectLst/>
                <a:latin typeface="system-ui"/>
              </a:rPr>
              <a:t>Such “wisdom” does not come down from heaven but is earthly, unspiritual, demonic. </a:t>
            </a:r>
            <a:r>
              <a:rPr lang="en-US" sz="2800" b="1" i="0" baseline="30000" dirty="0">
                <a:solidFill>
                  <a:srgbClr val="000000"/>
                </a:solidFill>
                <a:effectLst/>
                <a:latin typeface="system-ui"/>
              </a:rPr>
              <a:t>16 </a:t>
            </a:r>
            <a:r>
              <a:rPr lang="en-US" sz="2800" b="0" i="0" dirty="0">
                <a:solidFill>
                  <a:srgbClr val="000000"/>
                </a:solidFill>
                <a:effectLst/>
                <a:latin typeface="system-ui"/>
              </a:rPr>
              <a:t>For where you have envy and selfish ambition, there you find disorder and every evil practice.</a:t>
            </a:r>
          </a:p>
          <a:p>
            <a:pPr algn="l"/>
            <a:r>
              <a:rPr lang="en-US" sz="2800" b="1" i="0" baseline="30000" dirty="0">
                <a:solidFill>
                  <a:srgbClr val="000000"/>
                </a:solidFill>
                <a:effectLst/>
                <a:latin typeface="system-ui"/>
              </a:rPr>
              <a:t>17 </a:t>
            </a:r>
            <a:r>
              <a:rPr lang="en-US" sz="2800" b="0" i="0" dirty="0">
                <a:solidFill>
                  <a:srgbClr val="000000"/>
                </a:solidFill>
                <a:effectLst/>
                <a:latin typeface="system-ui"/>
              </a:rPr>
              <a:t>But the wisdom that comes from heaven is first of all pure; then peace-loving, considerate, submissive, full of mercy and good fruit, impartial and sincere. </a:t>
            </a:r>
            <a:r>
              <a:rPr lang="en-US" sz="2800" b="1" i="0" baseline="30000" dirty="0">
                <a:solidFill>
                  <a:srgbClr val="000000"/>
                </a:solidFill>
                <a:effectLst/>
                <a:latin typeface="system-ui"/>
              </a:rPr>
              <a:t>18 </a:t>
            </a:r>
            <a:r>
              <a:rPr lang="en-US" sz="2800" b="0" i="0" dirty="0">
                <a:solidFill>
                  <a:srgbClr val="000000"/>
                </a:solidFill>
                <a:effectLst/>
                <a:latin typeface="system-ui"/>
              </a:rPr>
              <a:t>Peacemakers who sow in peace reap a harvest of righteousness.</a:t>
            </a:r>
          </a:p>
          <a:p>
            <a:endParaRPr lang="en-US" sz="2800" dirty="0"/>
          </a:p>
        </p:txBody>
      </p:sp>
    </p:spTree>
    <p:extLst>
      <p:ext uri="{BB962C8B-B14F-4D97-AF65-F5344CB8AC3E}">
        <p14:creationId xmlns:p14="http://schemas.microsoft.com/office/powerpoint/2010/main" val="37063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DFDE13-2CE5-489C-A2FB-709FB82A918D}"/>
              </a:ext>
            </a:extLst>
          </p:cNvPr>
          <p:cNvPicPr>
            <a:picLocks noChangeAspect="1"/>
          </p:cNvPicPr>
          <p:nvPr/>
        </p:nvPicPr>
        <p:blipFill>
          <a:blip r:embed="rId2"/>
          <a:stretch>
            <a:fillRect/>
          </a:stretch>
        </p:blipFill>
        <p:spPr>
          <a:xfrm>
            <a:off x="1724025" y="194276"/>
            <a:ext cx="9163049" cy="6779532"/>
          </a:xfrm>
          <a:prstGeom prst="rect">
            <a:avLst/>
          </a:prstGeom>
        </p:spPr>
      </p:pic>
    </p:spTree>
    <p:extLst>
      <p:ext uri="{BB962C8B-B14F-4D97-AF65-F5344CB8AC3E}">
        <p14:creationId xmlns:p14="http://schemas.microsoft.com/office/powerpoint/2010/main" val="4032607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FB358-FCFA-4F19-82A6-530918EE54B0}"/>
              </a:ext>
            </a:extLst>
          </p:cNvPr>
          <p:cNvSpPr txBox="1"/>
          <p:nvPr/>
        </p:nvSpPr>
        <p:spPr>
          <a:xfrm>
            <a:off x="361950" y="333375"/>
            <a:ext cx="11401425" cy="4832092"/>
          </a:xfrm>
          <a:prstGeom prst="rect">
            <a:avLst/>
          </a:prstGeom>
          <a:noFill/>
        </p:spPr>
        <p:txBody>
          <a:bodyPr wrap="square" rtlCol="0">
            <a:spAutoFit/>
          </a:bodyPr>
          <a:lstStyle/>
          <a:p>
            <a:r>
              <a:rPr lang="en-US" sz="2800" b="1" dirty="0"/>
              <a:t>James 3</a:t>
            </a:r>
          </a:p>
          <a:p>
            <a:pPr algn="l"/>
            <a:r>
              <a:rPr lang="en-US" sz="2800" b="1" i="0" baseline="30000" dirty="0">
                <a:solidFill>
                  <a:srgbClr val="000000"/>
                </a:solidFill>
                <a:effectLst/>
                <a:latin typeface="system-ui"/>
              </a:rPr>
              <a:t>13 </a:t>
            </a:r>
            <a:r>
              <a:rPr lang="en-US" sz="2800" b="0" i="0" dirty="0">
                <a:solidFill>
                  <a:srgbClr val="000000"/>
                </a:solidFill>
                <a:effectLst/>
                <a:latin typeface="system-ui"/>
              </a:rPr>
              <a:t>Who is </a:t>
            </a:r>
            <a:r>
              <a:rPr lang="en-US" sz="2800" b="1" i="0" dirty="0">
                <a:solidFill>
                  <a:srgbClr val="000000"/>
                </a:solidFill>
                <a:effectLst/>
                <a:latin typeface="system-ui"/>
              </a:rPr>
              <a:t>wise and understanding </a:t>
            </a:r>
            <a:r>
              <a:rPr lang="en-US" sz="2800" b="0" i="0" dirty="0">
                <a:solidFill>
                  <a:srgbClr val="000000"/>
                </a:solidFill>
                <a:effectLst/>
                <a:latin typeface="system-ui"/>
              </a:rPr>
              <a:t>among you? Let them show it by their </a:t>
            </a:r>
            <a:r>
              <a:rPr lang="en-US" sz="2800" b="1" i="0" dirty="0">
                <a:solidFill>
                  <a:srgbClr val="000000"/>
                </a:solidFill>
                <a:effectLst/>
                <a:latin typeface="system-ui"/>
              </a:rPr>
              <a:t>good life</a:t>
            </a:r>
            <a:r>
              <a:rPr lang="en-US" sz="2800" b="0" i="0" dirty="0">
                <a:solidFill>
                  <a:srgbClr val="000000"/>
                </a:solidFill>
                <a:effectLst/>
                <a:latin typeface="system-ui"/>
              </a:rPr>
              <a:t>, by </a:t>
            </a:r>
            <a:r>
              <a:rPr lang="en-US" sz="2800" b="1" i="0" dirty="0">
                <a:solidFill>
                  <a:srgbClr val="000000"/>
                </a:solidFill>
                <a:effectLst/>
                <a:latin typeface="system-ui"/>
              </a:rPr>
              <a:t>deeds</a:t>
            </a:r>
            <a:r>
              <a:rPr lang="en-US" sz="2800" b="0" i="0" dirty="0">
                <a:solidFill>
                  <a:srgbClr val="000000"/>
                </a:solidFill>
                <a:effectLst/>
                <a:latin typeface="system-ui"/>
              </a:rPr>
              <a:t> done in the </a:t>
            </a:r>
            <a:r>
              <a:rPr lang="en-US" sz="2800" b="1" i="0" dirty="0">
                <a:solidFill>
                  <a:srgbClr val="000000"/>
                </a:solidFill>
                <a:effectLst/>
                <a:latin typeface="system-ui"/>
              </a:rPr>
              <a:t>humility that comes from wisdom</a:t>
            </a:r>
            <a:r>
              <a:rPr lang="en-US" sz="2800" b="0" i="0" dirty="0">
                <a:solidFill>
                  <a:srgbClr val="000000"/>
                </a:solidFill>
                <a:effectLst/>
                <a:latin typeface="system-ui"/>
              </a:rPr>
              <a:t>. </a:t>
            </a:r>
            <a:r>
              <a:rPr lang="en-US" sz="2800" b="1" i="0" baseline="30000" dirty="0">
                <a:solidFill>
                  <a:srgbClr val="000000"/>
                </a:solidFill>
                <a:effectLst/>
                <a:latin typeface="system-ui"/>
              </a:rPr>
              <a:t>14 </a:t>
            </a:r>
            <a:r>
              <a:rPr lang="en-US" sz="2800" b="0" i="0" dirty="0">
                <a:solidFill>
                  <a:srgbClr val="000000"/>
                </a:solidFill>
                <a:effectLst/>
                <a:latin typeface="system-ui"/>
              </a:rPr>
              <a:t>But if you harbor bitter envy and selfish ambition in your hearts, do not boast about it or deny the truth. </a:t>
            </a:r>
            <a:r>
              <a:rPr lang="en-US" sz="2800" b="1" i="0" baseline="30000" dirty="0">
                <a:solidFill>
                  <a:srgbClr val="000000"/>
                </a:solidFill>
                <a:effectLst/>
                <a:latin typeface="system-ui"/>
              </a:rPr>
              <a:t>15 </a:t>
            </a:r>
            <a:r>
              <a:rPr lang="en-US" sz="2800" b="0" i="0" dirty="0">
                <a:solidFill>
                  <a:srgbClr val="000000"/>
                </a:solidFill>
                <a:effectLst/>
                <a:latin typeface="system-ui"/>
              </a:rPr>
              <a:t>Such “wisdom” does not come down from heaven but is earthly, unspiritual, demonic. </a:t>
            </a:r>
            <a:r>
              <a:rPr lang="en-US" sz="2800" b="1" i="0" baseline="30000" dirty="0">
                <a:solidFill>
                  <a:srgbClr val="000000"/>
                </a:solidFill>
                <a:effectLst/>
                <a:latin typeface="system-ui"/>
              </a:rPr>
              <a:t>16 </a:t>
            </a:r>
            <a:r>
              <a:rPr lang="en-US" sz="2800" b="0" i="0" dirty="0">
                <a:solidFill>
                  <a:srgbClr val="000000"/>
                </a:solidFill>
                <a:effectLst/>
                <a:latin typeface="system-ui"/>
              </a:rPr>
              <a:t>For where you have envy and selfish ambition, there you find disorder and every evil practice.</a:t>
            </a:r>
          </a:p>
          <a:p>
            <a:pPr algn="l"/>
            <a:r>
              <a:rPr lang="en-US" sz="2800" b="1" i="0" baseline="30000" dirty="0">
                <a:solidFill>
                  <a:srgbClr val="000000"/>
                </a:solidFill>
                <a:effectLst/>
                <a:latin typeface="system-ui"/>
              </a:rPr>
              <a:t>17 </a:t>
            </a:r>
            <a:r>
              <a:rPr lang="en-US" sz="2800" b="0" i="0" dirty="0">
                <a:solidFill>
                  <a:srgbClr val="000000"/>
                </a:solidFill>
                <a:effectLst/>
                <a:latin typeface="system-ui"/>
              </a:rPr>
              <a:t>But the wisdom that comes from heaven is first of all pure; then peace-loving, considerate, submissive, full of mercy and good fruit, impartial and sincere. </a:t>
            </a:r>
            <a:r>
              <a:rPr lang="en-US" sz="2800" b="1" i="0" baseline="30000" dirty="0">
                <a:solidFill>
                  <a:srgbClr val="000000"/>
                </a:solidFill>
                <a:effectLst/>
                <a:latin typeface="system-ui"/>
              </a:rPr>
              <a:t>18 </a:t>
            </a:r>
            <a:r>
              <a:rPr lang="en-US" sz="2800" b="0" i="0" dirty="0">
                <a:solidFill>
                  <a:srgbClr val="000000"/>
                </a:solidFill>
                <a:effectLst/>
                <a:latin typeface="system-ui"/>
              </a:rPr>
              <a:t>Peacemakers who sow in peace reap a harvest of righteousness.</a:t>
            </a:r>
          </a:p>
          <a:p>
            <a:endParaRPr lang="en-US" sz="2800" dirty="0"/>
          </a:p>
        </p:txBody>
      </p:sp>
    </p:spTree>
    <p:extLst>
      <p:ext uri="{BB962C8B-B14F-4D97-AF65-F5344CB8AC3E}">
        <p14:creationId xmlns:p14="http://schemas.microsoft.com/office/powerpoint/2010/main" val="3357957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FB358-FCFA-4F19-82A6-530918EE54B0}"/>
              </a:ext>
            </a:extLst>
          </p:cNvPr>
          <p:cNvSpPr txBox="1"/>
          <p:nvPr/>
        </p:nvSpPr>
        <p:spPr>
          <a:xfrm>
            <a:off x="361950" y="333375"/>
            <a:ext cx="11401425" cy="4832092"/>
          </a:xfrm>
          <a:prstGeom prst="rect">
            <a:avLst/>
          </a:prstGeom>
          <a:noFill/>
        </p:spPr>
        <p:txBody>
          <a:bodyPr wrap="square" rtlCol="0">
            <a:spAutoFit/>
          </a:bodyPr>
          <a:lstStyle/>
          <a:p>
            <a:r>
              <a:rPr lang="en-US" sz="2800" b="1" dirty="0"/>
              <a:t>James 3</a:t>
            </a:r>
          </a:p>
          <a:p>
            <a:pPr algn="l"/>
            <a:r>
              <a:rPr lang="en-US" sz="2800" b="1" i="0" baseline="30000" dirty="0">
                <a:solidFill>
                  <a:srgbClr val="000000"/>
                </a:solidFill>
                <a:effectLst/>
                <a:latin typeface="system-ui"/>
              </a:rPr>
              <a:t>13 </a:t>
            </a:r>
            <a:r>
              <a:rPr lang="en-US" sz="2800" b="0" i="0" dirty="0">
                <a:solidFill>
                  <a:srgbClr val="000000"/>
                </a:solidFill>
                <a:effectLst/>
                <a:latin typeface="system-ui"/>
              </a:rPr>
              <a:t>Who is wise and understanding among you? Let them show it by their good life, by deeds done in the humility that comes from wisdom. </a:t>
            </a:r>
            <a:r>
              <a:rPr lang="en-US" sz="2800" b="1" i="0" baseline="30000" dirty="0">
                <a:solidFill>
                  <a:srgbClr val="000000"/>
                </a:solidFill>
                <a:effectLst/>
                <a:latin typeface="system-ui"/>
              </a:rPr>
              <a:t>14 </a:t>
            </a:r>
            <a:r>
              <a:rPr lang="en-US" sz="2800" b="0" i="0" dirty="0">
                <a:solidFill>
                  <a:srgbClr val="000000"/>
                </a:solidFill>
                <a:effectLst/>
                <a:latin typeface="system-ui"/>
              </a:rPr>
              <a:t>But if you harbor </a:t>
            </a:r>
            <a:r>
              <a:rPr lang="en-US" sz="2800" b="1" i="0" dirty="0">
                <a:solidFill>
                  <a:srgbClr val="000000"/>
                </a:solidFill>
                <a:effectLst/>
                <a:latin typeface="system-ui"/>
              </a:rPr>
              <a:t>bitter envy and selfish ambition </a:t>
            </a:r>
            <a:r>
              <a:rPr lang="en-US" sz="2800" b="0" i="0" dirty="0">
                <a:solidFill>
                  <a:srgbClr val="000000"/>
                </a:solidFill>
                <a:effectLst/>
                <a:latin typeface="system-ui"/>
              </a:rPr>
              <a:t>in your hearts, do not boast about it or deny the truth. </a:t>
            </a:r>
            <a:r>
              <a:rPr lang="en-US" sz="2800" b="1" i="0" baseline="30000" dirty="0">
                <a:solidFill>
                  <a:srgbClr val="000000"/>
                </a:solidFill>
                <a:effectLst/>
                <a:latin typeface="system-ui"/>
              </a:rPr>
              <a:t>15 </a:t>
            </a:r>
            <a:r>
              <a:rPr lang="en-US" sz="2800" b="0" i="0" dirty="0">
                <a:solidFill>
                  <a:srgbClr val="000000"/>
                </a:solidFill>
                <a:effectLst/>
                <a:latin typeface="system-ui"/>
              </a:rPr>
              <a:t>Such “wisdom” does not come down from heaven but is earthly, unspiritual, demonic. </a:t>
            </a:r>
            <a:r>
              <a:rPr lang="en-US" sz="2800" b="1" i="0" baseline="30000" dirty="0">
                <a:solidFill>
                  <a:srgbClr val="000000"/>
                </a:solidFill>
                <a:effectLst/>
                <a:latin typeface="system-ui"/>
              </a:rPr>
              <a:t>16 </a:t>
            </a:r>
            <a:r>
              <a:rPr lang="en-US" sz="2800" b="0" i="0" dirty="0">
                <a:solidFill>
                  <a:srgbClr val="000000"/>
                </a:solidFill>
                <a:effectLst/>
                <a:latin typeface="system-ui"/>
              </a:rPr>
              <a:t>For where you have envy and selfish ambition, there you find disorder and every evil practice.</a:t>
            </a:r>
          </a:p>
          <a:p>
            <a:pPr algn="l"/>
            <a:r>
              <a:rPr lang="en-US" sz="2800" b="1" i="0" baseline="30000" dirty="0">
                <a:solidFill>
                  <a:srgbClr val="000000"/>
                </a:solidFill>
                <a:effectLst/>
                <a:latin typeface="system-ui"/>
              </a:rPr>
              <a:t>17 </a:t>
            </a:r>
            <a:r>
              <a:rPr lang="en-US" sz="2800" b="0" i="0" dirty="0">
                <a:solidFill>
                  <a:srgbClr val="000000"/>
                </a:solidFill>
                <a:effectLst/>
                <a:latin typeface="system-ui"/>
              </a:rPr>
              <a:t>But the wisdom that comes from heaven is first of all pure; then peace-loving, considerate, submissive, full of mercy and good fruit, impartial and sincere. </a:t>
            </a:r>
            <a:r>
              <a:rPr lang="en-US" sz="2800" b="1" i="0" baseline="30000" dirty="0">
                <a:solidFill>
                  <a:srgbClr val="000000"/>
                </a:solidFill>
                <a:effectLst/>
                <a:latin typeface="system-ui"/>
              </a:rPr>
              <a:t>18 </a:t>
            </a:r>
            <a:r>
              <a:rPr lang="en-US" sz="2800" b="0" i="0" dirty="0">
                <a:solidFill>
                  <a:srgbClr val="000000"/>
                </a:solidFill>
                <a:effectLst/>
                <a:latin typeface="system-ui"/>
              </a:rPr>
              <a:t>Peacemakers who sow in peace reap a harvest of righteousness.</a:t>
            </a:r>
          </a:p>
          <a:p>
            <a:endParaRPr lang="en-US" sz="2800" dirty="0"/>
          </a:p>
        </p:txBody>
      </p:sp>
    </p:spTree>
    <p:extLst>
      <p:ext uri="{BB962C8B-B14F-4D97-AF65-F5344CB8AC3E}">
        <p14:creationId xmlns:p14="http://schemas.microsoft.com/office/powerpoint/2010/main" val="3673302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FB358-FCFA-4F19-82A6-530918EE54B0}"/>
              </a:ext>
            </a:extLst>
          </p:cNvPr>
          <p:cNvSpPr txBox="1"/>
          <p:nvPr/>
        </p:nvSpPr>
        <p:spPr>
          <a:xfrm>
            <a:off x="361950" y="333375"/>
            <a:ext cx="11401425" cy="4832092"/>
          </a:xfrm>
          <a:prstGeom prst="rect">
            <a:avLst/>
          </a:prstGeom>
          <a:noFill/>
        </p:spPr>
        <p:txBody>
          <a:bodyPr wrap="square" rtlCol="0">
            <a:spAutoFit/>
          </a:bodyPr>
          <a:lstStyle/>
          <a:p>
            <a:r>
              <a:rPr lang="en-US" sz="2800" b="1" dirty="0"/>
              <a:t>James 3</a:t>
            </a:r>
          </a:p>
          <a:p>
            <a:pPr algn="l"/>
            <a:r>
              <a:rPr lang="en-US" sz="2800" b="1" i="0" baseline="30000" dirty="0">
                <a:solidFill>
                  <a:srgbClr val="000000"/>
                </a:solidFill>
                <a:effectLst/>
                <a:latin typeface="system-ui"/>
              </a:rPr>
              <a:t>13 </a:t>
            </a:r>
            <a:r>
              <a:rPr lang="en-US" sz="2800" b="0" i="0" dirty="0">
                <a:solidFill>
                  <a:srgbClr val="000000"/>
                </a:solidFill>
                <a:effectLst/>
                <a:latin typeface="system-ui"/>
              </a:rPr>
              <a:t>Who is wise and understanding among you? Let them show it by their good life, by deeds done in the humility that comes from wisdom. </a:t>
            </a:r>
            <a:r>
              <a:rPr lang="en-US" sz="2800" b="1" i="0" baseline="30000" dirty="0">
                <a:solidFill>
                  <a:srgbClr val="000000"/>
                </a:solidFill>
                <a:effectLst/>
                <a:latin typeface="system-ui"/>
              </a:rPr>
              <a:t>14 </a:t>
            </a:r>
            <a:r>
              <a:rPr lang="en-US" sz="2800" b="0" i="0" dirty="0">
                <a:solidFill>
                  <a:srgbClr val="000000"/>
                </a:solidFill>
                <a:effectLst/>
                <a:latin typeface="system-ui"/>
              </a:rPr>
              <a:t>But if you harbor bitter envy and selfish ambition in your hearts, do not </a:t>
            </a:r>
            <a:r>
              <a:rPr lang="en-US" sz="2800" b="1" i="0" dirty="0">
                <a:solidFill>
                  <a:srgbClr val="000000"/>
                </a:solidFill>
                <a:effectLst/>
                <a:latin typeface="system-ui"/>
              </a:rPr>
              <a:t>boast about it </a:t>
            </a:r>
            <a:r>
              <a:rPr lang="en-US" sz="2800" b="0" i="0" dirty="0">
                <a:solidFill>
                  <a:srgbClr val="000000"/>
                </a:solidFill>
                <a:effectLst/>
                <a:latin typeface="system-ui"/>
              </a:rPr>
              <a:t>or deny the truth. </a:t>
            </a:r>
            <a:r>
              <a:rPr lang="en-US" sz="2800" b="1" i="0" baseline="30000" dirty="0">
                <a:solidFill>
                  <a:srgbClr val="000000"/>
                </a:solidFill>
                <a:effectLst/>
                <a:latin typeface="system-ui"/>
              </a:rPr>
              <a:t>15 </a:t>
            </a:r>
            <a:r>
              <a:rPr lang="en-US" sz="2800" b="0" i="0" dirty="0">
                <a:solidFill>
                  <a:srgbClr val="000000"/>
                </a:solidFill>
                <a:effectLst/>
                <a:latin typeface="system-ui"/>
              </a:rPr>
              <a:t>Such “wisdom” does not come down from heaven but is earthly, unspiritual, demonic. </a:t>
            </a:r>
            <a:r>
              <a:rPr lang="en-US" sz="2800" b="1" i="0" baseline="30000" dirty="0">
                <a:solidFill>
                  <a:srgbClr val="000000"/>
                </a:solidFill>
                <a:effectLst/>
                <a:latin typeface="system-ui"/>
              </a:rPr>
              <a:t>16 </a:t>
            </a:r>
            <a:r>
              <a:rPr lang="en-US" sz="2800" b="0" i="0" dirty="0">
                <a:solidFill>
                  <a:srgbClr val="000000"/>
                </a:solidFill>
                <a:effectLst/>
                <a:latin typeface="system-ui"/>
              </a:rPr>
              <a:t>For where you have envy and selfish ambition, there you find disorder and every evil practice.</a:t>
            </a:r>
          </a:p>
          <a:p>
            <a:pPr algn="l"/>
            <a:r>
              <a:rPr lang="en-US" sz="2800" b="1" i="0" baseline="30000" dirty="0">
                <a:solidFill>
                  <a:srgbClr val="000000"/>
                </a:solidFill>
                <a:effectLst/>
                <a:latin typeface="system-ui"/>
              </a:rPr>
              <a:t>17 </a:t>
            </a:r>
            <a:r>
              <a:rPr lang="en-US" sz="2800" b="0" i="0" dirty="0">
                <a:solidFill>
                  <a:srgbClr val="000000"/>
                </a:solidFill>
                <a:effectLst/>
                <a:latin typeface="system-ui"/>
              </a:rPr>
              <a:t>But the wisdom that comes from heaven is first of all pure; then peace-loving, considerate, submissive, full of mercy and good fruit, impartial and sincere. </a:t>
            </a:r>
            <a:r>
              <a:rPr lang="en-US" sz="2800" b="1" i="0" baseline="30000" dirty="0">
                <a:solidFill>
                  <a:srgbClr val="000000"/>
                </a:solidFill>
                <a:effectLst/>
                <a:latin typeface="system-ui"/>
              </a:rPr>
              <a:t>18 </a:t>
            </a:r>
            <a:r>
              <a:rPr lang="en-US" sz="2800" b="0" i="0" dirty="0">
                <a:solidFill>
                  <a:srgbClr val="000000"/>
                </a:solidFill>
                <a:effectLst/>
                <a:latin typeface="system-ui"/>
              </a:rPr>
              <a:t>Peacemakers who sow in peace reap a harvest of righteousness.</a:t>
            </a:r>
          </a:p>
          <a:p>
            <a:endParaRPr lang="en-US" sz="2800" dirty="0"/>
          </a:p>
        </p:txBody>
      </p:sp>
    </p:spTree>
    <p:extLst>
      <p:ext uri="{BB962C8B-B14F-4D97-AF65-F5344CB8AC3E}">
        <p14:creationId xmlns:p14="http://schemas.microsoft.com/office/powerpoint/2010/main" val="295484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FB358-FCFA-4F19-82A6-530918EE54B0}"/>
              </a:ext>
            </a:extLst>
          </p:cNvPr>
          <p:cNvSpPr txBox="1"/>
          <p:nvPr/>
        </p:nvSpPr>
        <p:spPr>
          <a:xfrm>
            <a:off x="361950" y="333375"/>
            <a:ext cx="11401425" cy="4832092"/>
          </a:xfrm>
          <a:prstGeom prst="rect">
            <a:avLst/>
          </a:prstGeom>
          <a:noFill/>
        </p:spPr>
        <p:txBody>
          <a:bodyPr wrap="square" rtlCol="0">
            <a:spAutoFit/>
          </a:bodyPr>
          <a:lstStyle/>
          <a:p>
            <a:r>
              <a:rPr lang="en-US" sz="2800" b="1" dirty="0"/>
              <a:t>James 3</a:t>
            </a:r>
          </a:p>
          <a:p>
            <a:pPr algn="l"/>
            <a:r>
              <a:rPr lang="en-US" sz="2800" b="1" i="0" baseline="30000" dirty="0">
                <a:solidFill>
                  <a:srgbClr val="000000"/>
                </a:solidFill>
                <a:effectLst/>
                <a:latin typeface="system-ui"/>
              </a:rPr>
              <a:t>13 </a:t>
            </a:r>
            <a:r>
              <a:rPr lang="en-US" sz="2800" b="0" i="0" dirty="0">
                <a:solidFill>
                  <a:srgbClr val="000000"/>
                </a:solidFill>
                <a:effectLst/>
                <a:latin typeface="system-ui"/>
              </a:rPr>
              <a:t>Who is wise and understanding among you? Let them show it by their good life, by deeds done in the humility that comes from wisdom. </a:t>
            </a:r>
            <a:r>
              <a:rPr lang="en-US" sz="2800" b="1" i="0" baseline="30000" dirty="0">
                <a:solidFill>
                  <a:srgbClr val="000000"/>
                </a:solidFill>
                <a:effectLst/>
                <a:latin typeface="system-ui"/>
              </a:rPr>
              <a:t>14 </a:t>
            </a:r>
            <a:r>
              <a:rPr lang="en-US" sz="2800" b="0" i="0" dirty="0">
                <a:solidFill>
                  <a:srgbClr val="000000"/>
                </a:solidFill>
                <a:effectLst/>
                <a:latin typeface="system-ui"/>
              </a:rPr>
              <a:t>But if you harbor bitter envy and selfish ambition in your hearts, do not boast about it or </a:t>
            </a:r>
            <a:r>
              <a:rPr lang="en-US" sz="2800" b="1" i="0" dirty="0">
                <a:solidFill>
                  <a:srgbClr val="000000"/>
                </a:solidFill>
                <a:effectLst/>
                <a:latin typeface="system-ui"/>
              </a:rPr>
              <a:t>deny the truth</a:t>
            </a:r>
            <a:r>
              <a:rPr lang="en-US" sz="2800" b="0" i="0" dirty="0">
                <a:solidFill>
                  <a:srgbClr val="000000"/>
                </a:solidFill>
                <a:effectLst/>
                <a:latin typeface="system-ui"/>
              </a:rPr>
              <a:t>. </a:t>
            </a:r>
            <a:r>
              <a:rPr lang="en-US" sz="2800" b="1" i="0" baseline="30000" dirty="0">
                <a:solidFill>
                  <a:srgbClr val="000000"/>
                </a:solidFill>
                <a:effectLst/>
                <a:latin typeface="system-ui"/>
              </a:rPr>
              <a:t>15 </a:t>
            </a:r>
            <a:r>
              <a:rPr lang="en-US" sz="2800" b="0" i="0" dirty="0">
                <a:solidFill>
                  <a:srgbClr val="000000"/>
                </a:solidFill>
                <a:effectLst/>
                <a:latin typeface="system-ui"/>
              </a:rPr>
              <a:t>Such “wisdom” does not come down from heaven but is earthly, unspiritual, demonic. </a:t>
            </a:r>
            <a:r>
              <a:rPr lang="en-US" sz="2800" b="1" i="0" baseline="30000" dirty="0">
                <a:solidFill>
                  <a:srgbClr val="000000"/>
                </a:solidFill>
                <a:effectLst/>
                <a:latin typeface="system-ui"/>
              </a:rPr>
              <a:t>16 </a:t>
            </a:r>
            <a:r>
              <a:rPr lang="en-US" sz="2800" b="0" i="0" dirty="0">
                <a:solidFill>
                  <a:srgbClr val="000000"/>
                </a:solidFill>
                <a:effectLst/>
                <a:latin typeface="system-ui"/>
              </a:rPr>
              <a:t>For where you have envy and selfish ambition, there you find disorder and every evil practice.</a:t>
            </a:r>
          </a:p>
          <a:p>
            <a:pPr algn="l"/>
            <a:r>
              <a:rPr lang="en-US" sz="2800" b="1" i="0" baseline="30000" dirty="0">
                <a:solidFill>
                  <a:srgbClr val="000000"/>
                </a:solidFill>
                <a:effectLst/>
                <a:latin typeface="system-ui"/>
              </a:rPr>
              <a:t>17 </a:t>
            </a:r>
            <a:r>
              <a:rPr lang="en-US" sz="2800" b="0" i="0" dirty="0">
                <a:solidFill>
                  <a:srgbClr val="000000"/>
                </a:solidFill>
                <a:effectLst/>
                <a:latin typeface="system-ui"/>
              </a:rPr>
              <a:t>But the wisdom that comes from heaven is first of all pure; then peace-loving, considerate, submissive, full of mercy and good fruit, impartial and sincere. </a:t>
            </a:r>
            <a:r>
              <a:rPr lang="en-US" sz="2800" b="1" i="0" baseline="30000" dirty="0">
                <a:solidFill>
                  <a:srgbClr val="000000"/>
                </a:solidFill>
                <a:effectLst/>
                <a:latin typeface="system-ui"/>
              </a:rPr>
              <a:t>18 </a:t>
            </a:r>
            <a:r>
              <a:rPr lang="en-US" sz="2800" b="0" i="0" dirty="0">
                <a:solidFill>
                  <a:srgbClr val="000000"/>
                </a:solidFill>
                <a:effectLst/>
                <a:latin typeface="system-ui"/>
              </a:rPr>
              <a:t>Peacemakers who sow in peace reap a harvest of righteousness.</a:t>
            </a:r>
          </a:p>
          <a:p>
            <a:endParaRPr lang="en-US" sz="2800" dirty="0"/>
          </a:p>
        </p:txBody>
      </p:sp>
    </p:spTree>
    <p:extLst>
      <p:ext uri="{BB962C8B-B14F-4D97-AF65-F5344CB8AC3E}">
        <p14:creationId xmlns:p14="http://schemas.microsoft.com/office/powerpoint/2010/main" val="1135709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2DADFDDC-08D4-4F8C-AA29-E6B0F3A99A7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0113" y="136771"/>
            <a:ext cx="10391772" cy="6721229"/>
          </a:xfrm>
          <a:prstGeom prst="rect">
            <a:avLst/>
          </a:prstGeom>
        </p:spPr>
      </p:pic>
    </p:spTree>
    <p:extLst>
      <p:ext uri="{BB962C8B-B14F-4D97-AF65-F5344CB8AC3E}">
        <p14:creationId xmlns:p14="http://schemas.microsoft.com/office/powerpoint/2010/main" val="2030770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FB358-FCFA-4F19-82A6-530918EE54B0}"/>
              </a:ext>
            </a:extLst>
          </p:cNvPr>
          <p:cNvSpPr txBox="1"/>
          <p:nvPr/>
        </p:nvSpPr>
        <p:spPr>
          <a:xfrm>
            <a:off x="361950" y="333375"/>
            <a:ext cx="11401425" cy="4832092"/>
          </a:xfrm>
          <a:prstGeom prst="rect">
            <a:avLst/>
          </a:prstGeom>
          <a:noFill/>
        </p:spPr>
        <p:txBody>
          <a:bodyPr wrap="square" rtlCol="0">
            <a:spAutoFit/>
          </a:bodyPr>
          <a:lstStyle/>
          <a:p>
            <a:r>
              <a:rPr lang="en-US" sz="2800" b="1" dirty="0"/>
              <a:t>James 3</a:t>
            </a:r>
          </a:p>
          <a:p>
            <a:pPr algn="l"/>
            <a:r>
              <a:rPr lang="en-US" sz="2800" b="1" i="0" baseline="30000" dirty="0">
                <a:solidFill>
                  <a:srgbClr val="000000"/>
                </a:solidFill>
                <a:effectLst/>
                <a:latin typeface="system-ui"/>
              </a:rPr>
              <a:t>13 </a:t>
            </a:r>
            <a:r>
              <a:rPr lang="en-US" sz="2800" b="0" i="0" dirty="0">
                <a:solidFill>
                  <a:srgbClr val="000000"/>
                </a:solidFill>
                <a:effectLst/>
                <a:latin typeface="system-ui"/>
              </a:rPr>
              <a:t>Who is wise and understanding among you? Let them show it by their good life, by deeds done in the humility that comes from wisdom. </a:t>
            </a:r>
            <a:r>
              <a:rPr lang="en-US" sz="2800" b="1" i="0" baseline="30000" dirty="0">
                <a:solidFill>
                  <a:srgbClr val="000000"/>
                </a:solidFill>
                <a:effectLst/>
                <a:latin typeface="system-ui"/>
              </a:rPr>
              <a:t>14 </a:t>
            </a:r>
            <a:r>
              <a:rPr lang="en-US" sz="2800" b="0" i="0" dirty="0">
                <a:solidFill>
                  <a:srgbClr val="000000"/>
                </a:solidFill>
                <a:effectLst/>
                <a:latin typeface="system-ui"/>
              </a:rPr>
              <a:t>But if you harbor bitter envy and selfish ambition in your hearts, do not boast about it or deny the truth. </a:t>
            </a:r>
            <a:r>
              <a:rPr lang="en-US" sz="2800" b="1" i="0" baseline="30000" dirty="0">
                <a:solidFill>
                  <a:srgbClr val="000000"/>
                </a:solidFill>
                <a:effectLst/>
                <a:latin typeface="system-ui"/>
              </a:rPr>
              <a:t>15 </a:t>
            </a:r>
            <a:r>
              <a:rPr lang="en-US" sz="2800" b="0" i="0" dirty="0">
                <a:solidFill>
                  <a:srgbClr val="000000"/>
                </a:solidFill>
                <a:effectLst/>
                <a:latin typeface="system-ui"/>
              </a:rPr>
              <a:t>Such “wisdom” does not come down from heaven but is earthly, unspiritual, demonic. </a:t>
            </a:r>
            <a:r>
              <a:rPr lang="en-US" sz="2800" b="1" i="0" baseline="30000" dirty="0">
                <a:solidFill>
                  <a:srgbClr val="000000"/>
                </a:solidFill>
                <a:effectLst/>
                <a:latin typeface="system-ui"/>
              </a:rPr>
              <a:t>16 </a:t>
            </a:r>
            <a:r>
              <a:rPr lang="en-US" sz="2800" b="0" i="0" dirty="0">
                <a:solidFill>
                  <a:srgbClr val="000000"/>
                </a:solidFill>
                <a:effectLst/>
                <a:latin typeface="system-ui"/>
              </a:rPr>
              <a:t>For where you have envy and selfish ambition, there you find </a:t>
            </a:r>
            <a:r>
              <a:rPr lang="en-US" sz="2800" b="1" i="0" dirty="0">
                <a:solidFill>
                  <a:srgbClr val="000000"/>
                </a:solidFill>
                <a:effectLst/>
                <a:latin typeface="system-ui"/>
              </a:rPr>
              <a:t>disorder</a:t>
            </a:r>
            <a:r>
              <a:rPr lang="en-US" sz="2800" b="0" i="0" dirty="0">
                <a:solidFill>
                  <a:srgbClr val="000000"/>
                </a:solidFill>
                <a:effectLst/>
                <a:latin typeface="system-ui"/>
              </a:rPr>
              <a:t> and </a:t>
            </a:r>
            <a:r>
              <a:rPr lang="en-US" sz="2800" b="1" i="0" dirty="0">
                <a:solidFill>
                  <a:srgbClr val="000000"/>
                </a:solidFill>
                <a:effectLst/>
                <a:latin typeface="system-ui"/>
              </a:rPr>
              <a:t>every evil practice</a:t>
            </a:r>
            <a:r>
              <a:rPr lang="en-US" sz="2800" b="0" i="0" dirty="0">
                <a:solidFill>
                  <a:srgbClr val="000000"/>
                </a:solidFill>
                <a:effectLst/>
                <a:latin typeface="system-ui"/>
              </a:rPr>
              <a:t>.</a:t>
            </a:r>
          </a:p>
          <a:p>
            <a:pPr algn="l"/>
            <a:r>
              <a:rPr lang="en-US" sz="2800" b="1" i="0" baseline="30000" dirty="0">
                <a:solidFill>
                  <a:srgbClr val="000000"/>
                </a:solidFill>
                <a:effectLst/>
                <a:latin typeface="system-ui"/>
              </a:rPr>
              <a:t>17 </a:t>
            </a:r>
            <a:r>
              <a:rPr lang="en-US" sz="2800" b="0" i="0" dirty="0">
                <a:solidFill>
                  <a:srgbClr val="000000"/>
                </a:solidFill>
                <a:effectLst/>
                <a:latin typeface="system-ui"/>
              </a:rPr>
              <a:t>But the wisdom that comes from heaven is first of all pure; then peace-loving, considerate, submissive, full of mercy and good fruit, impartial and sincere. </a:t>
            </a:r>
            <a:r>
              <a:rPr lang="en-US" sz="2800" b="1" i="0" baseline="30000" dirty="0">
                <a:solidFill>
                  <a:srgbClr val="000000"/>
                </a:solidFill>
                <a:effectLst/>
                <a:latin typeface="system-ui"/>
              </a:rPr>
              <a:t>18 </a:t>
            </a:r>
            <a:r>
              <a:rPr lang="en-US" sz="2800" b="0" i="0" dirty="0">
                <a:solidFill>
                  <a:srgbClr val="000000"/>
                </a:solidFill>
                <a:effectLst/>
                <a:latin typeface="system-ui"/>
              </a:rPr>
              <a:t>Peacemakers who sow in peace reap a harvest of righteousness.</a:t>
            </a:r>
          </a:p>
          <a:p>
            <a:endParaRPr lang="en-US" sz="2800" dirty="0"/>
          </a:p>
        </p:txBody>
      </p:sp>
    </p:spTree>
    <p:extLst>
      <p:ext uri="{BB962C8B-B14F-4D97-AF65-F5344CB8AC3E}">
        <p14:creationId xmlns:p14="http://schemas.microsoft.com/office/powerpoint/2010/main" val="2941782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FB358-FCFA-4F19-82A6-530918EE54B0}"/>
              </a:ext>
            </a:extLst>
          </p:cNvPr>
          <p:cNvSpPr txBox="1"/>
          <p:nvPr/>
        </p:nvSpPr>
        <p:spPr>
          <a:xfrm>
            <a:off x="361950" y="333375"/>
            <a:ext cx="11401425" cy="4832092"/>
          </a:xfrm>
          <a:prstGeom prst="rect">
            <a:avLst/>
          </a:prstGeom>
          <a:noFill/>
        </p:spPr>
        <p:txBody>
          <a:bodyPr wrap="square" rtlCol="0">
            <a:spAutoFit/>
          </a:bodyPr>
          <a:lstStyle/>
          <a:p>
            <a:r>
              <a:rPr lang="en-US" sz="2800" b="1" dirty="0"/>
              <a:t>James 3</a:t>
            </a:r>
          </a:p>
          <a:p>
            <a:pPr algn="l"/>
            <a:r>
              <a:rPr lang="en-US" sz="2800" b="1" i="0" baseline="30000" dirty="0">
                <a:solidFill>
                  <a:srgbClr val="000000"/>
                </a:solidFill>
                <a:effectLst/>
                <a:latin typeface="system-ui"/>
              </a:rPr>
              <a:t>13 </a:t>
            </a:r>
            <a:r>
              <a:rPr lang="en-US" sz="2800" b="0" i="0" dirty="0">
                <a:solidFill>
                  <a:srgbClr val="000000"/>
                </a:solidFill>
                <a:effectLst/>
                <a:latin typeface="system-ui"/>
              </a:rPr>
              <a:t>Who is wise and understanding among you? Let them show it by their good life, by deeds done in the humility that comes from wisdom. </a:t>
            </a:r>
            <a:r>
              <a:rPr lang="en-US" sz="2800" b="1" i="0" baseline="30000" dirty="0">
                <a:solidFill>
                  <a:srgbClr val="000000"/>
                </a:solidFill>
                <a:effectLst/>
                <a:latin typeface="system-ui"/>
              </a:rPr>
              <a:t>14 </a:t>
            </a:r>
            <a:r>
              <a:rPr lang="en-US" sz="2800" b="0" i="0" dirty="0">
                <a:solidFill>
                  <a:srgbClr val="000000"/>
                </a:solidFill>
                <a:effectLst/>
                <a:latin typeface="system-ui"/>
              </a:rPr>
              <a:t>But if you harbor bitter envy and selfish ambition in your hearts, do not boast about it or deny the truth. </a:t>
            </a:r>
            <a:r>
              <a:rPr lang="en-US" sz="2800" b="1" i="0" baseline="30000" dirty="0">
                <a:solidFill>
                  <a:srgbClr val="000000"/>
                </a:solidFill>
                <a:effectLst/>
                <a:latin typeface="system-ui"/>
              </a:rPr>
              <a:t>15 </a:t>
            </a:r>
            <a:r>
              <a:rPr lang="en-US" sz="2800" b="0" i="0" dirty="0">
                <a:solidFill>
                  <a:srgbClr val="000000"/>
                </a:solidFill>
                <a:effectLst/>
                <a:latin typeface="system-ui"/>
              </a:rPr>
              <a:t>Such “wisdom” does not come down from heaven but is earthly, unspiritual, demonic. </a:t>
            </a:r>
            <a:r>
              <a:rPr lang="en-US" sz="2800" b="1" i="0" baseline="30000" dirty="0">
                <a:solidFill>
                  <a:srgbClr val="000000"/>
                </a:solidFill>
                <a:effectLst/>
                <a:latin typeface="system-ui"/>
              </a:rPr>
              <a:t>16 </a:t>
            </a:r>
            <a:r>
              <a:rPr lang="en-US" sz="2800" b="0" i="0" dirty="0">
                <a:solidFill>
                  <a:srgbClr val="000000"/>
                </a:solidFill>
                <a:effectLst/>
                <a:latin typeface="system-ui"/>
              </a:rPr>
              <a:t>For where you have envy and selfish ambition, there you find disorder and every evil practice.</a:t>
            </a:r>
          </a:p>
          <a:p>
            <a:pPr algn="l"/>
            <a:r>
              <a:rPr lang="en-US" sz="2800" b="1" i="0" baseline="30000" dirty="0">
                <a:solidFill>
                  <a:srgbClr val="000000"/>
                </a:solidFill>
                <a:effectLst/>
                <a:latin typeface="system-ui"/>
              </a:rPr>
              <a:t>17 </a:t>
            </a:r>
            <a:r>
              <a:rPr lang="en-US" sz="2800" b="0" i="0" dirty="0">
                <a:solidFill>
                  <a:srgbClr val="000000"/>
                </a:solidFill>
                <a:effectLst/>
                <a:latin typeface="system-ui"/>
              </a:rPr>
              <a:t>But the </a:t>
            </a:r>
            <a:r>
              <a:rPr lang="en-US" sz="2800" b="1" i="0" dirty="0">
                <a:solidFill>
                  <a:srgbClr val="000000"/>
                </a:solidFill>
                <a:effectLst/>
                <a:latin typeface="system-ui"/>
              </a:rPr>
              <a:t>wisdom that comes from heaven </a:t>
            </a:r>
            <a:r>
              <a:rPr lang="en-US" sz="2800" b="0" i="0" dirty="0">
                <a:solidFill>
                  <a:srgbClr val="000000"/>
                </a:solidFill>
                <a:effectLst/>
                <a:latin typeface="system-ui"/>
              </a:rPr>
              <a:t>is first of all pure; then peace-loving, considerate, submissive, full of mercy and good fruit, impartial and sincere. </a:t>
            </a:r>
            <a:r>
              <a:rPr lang="en-US" sz="2800" b="1" i="0" baseline="30000" dirty="0">
                <a:solidFill>
                  <a:srgbClr val="000000"/>
                </a:solidFill>
                <a:effectLst/>
                <a:latin typeface="system-ui"/>
              </a:rPr>
              <a:t>18 </a:t>
            </a:r>
            <a:r>
              <a:rPr lang="en-US" sz="2800" b="0" i="0" dirty="0">
                <a:solidFill>
                  <a:srgbClr val="000000"/>
                </a:solidFill>
                <a:effectLst/>
                <a:latin typeface="system-ui"/>
              </a:rPr>
              <a:t>Peacemakers who sow in peace reap a harvest of righteousness.</a:t>
            </a:r>
          </a:p>
          <a:p>
            <a:endParaRPr lang="en-US" sz="2800" dirty="0"/>
          </a:p>
        </p:txBody>
      </p:sp>
    </p:spTree>
    <p:extLst>
      <p:ext uri="{BB962C8B-B14F-4D97-AF65-F5344CB8AC3E}">
        <p14:creationId xmlns:p14="http://schemas.microsoft.com/office/powerpoint/2010/main" val="2480194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FB358-FCFA-4F19-82A6-530918EE54B0}"/>
              </a:ext>
            </a:extLst>
          </p:cNvPr>
          <p:cNvSpPr txBox="1"/>
          <p:nvPr/>
        </p:nvSpPr>
        <p:spPr>
          <a:xfrm>
            <a:off x="361950" y="333375"/>
            <a:ext cx="11401425" cy="4832092"/>
          </a:xfrm>
          <a:prstGeom prst="rect">
            <a:avLst/>
          </a:prstGeom>
          <a:noFill/>
        </p:spPr>
        <p:txBody>
          <a:bodyPr wrap="square" rtlCol="0">
            <a:spAutoFit/>
          </a:bodyPr>
          <a:lstStyle/>
          <a:p>
            <a:r>
              <a:rPr lang="en-US" sz="2800" b="1" dirty="0"/>
              <a:t>James 3</a:t>
            </a:r>
          </a:p>
          <a:p>
            <a:pPr algn="l"/>
            <a:r>
              <a:rPr lang="en-US" sz="2800" b="1" i="0" baseline="30000" dirty="0">
                <a:solidFill>
                  <a:srgbClr val="000000"/>
                </a:solidFill>
                <a:effectLst/>
                <a:latin typeface="system-ui"/>
              </a:rPr>
              <a:t>13 </a:t>
            </a:r>
            <a:r>
              <a:rPr lang="en-US" sz="2800" b="0" i="0" dirty="0">
                <a:solidFill>
                  <a:srgbClr val="000000"/>
                </a:solidFill>
                <a:effectLst/>
                <a:latin typeface="system-ui"/>
              </a:rPr>
              <a:t>Who is wise and understanding among you? Let them show it by their good life, by deeds done in the humility that comes from wisdom. </a:t>
            </a:r>
            <a:r>
              <a:rPr lang="en-US" sz="2800" b="1" i="0" baseline="30000" dirty="0">
                <a:solidFill>
                  <a:srgbClr val="000000"/>
                </a:solidFill>
                <a:effectLst/>
                <a:latin typeface="system-ui"/>
              </a:rPr>
              <a:t>14 </a:t>
            </a:r>
            <a:r>
              <a:rPr lang="en-US" sz="2800" b="0" i="0" dirty="0">
                <a:solidFill>
                  <a:srgbClr val="000000"/>
                </a:solidFill>
                <a:effectLst/>
                <a:latin typeface="system-ui"/>
              </a:rPr>
              <a:t>But if you harbor bitter envy and selfish ambition in your hearts, do not boast about it or deny the truth. </a:t>
            </a:r>
            <a:r>
              <a:rPr lang="en-US" sz="2800" b="1" i="0" baseline="30000" dirty="0">
                <a:solidFill>
                  <a:srgbClr val="000000"/>
                </a:solidFill>
                <a:effectLst/>
                <a:latin typeface="system-ui"/>
              </a:rPr>
              <a:t>15 </a:t>
            </a:r>
            <a:r>
              <a:rPr lang="en-US" sz="2800" b="0" i="0" dirty="0">
                <a:solidFill>
                  <a:srgbClr val="000000"/>
                </a:solidFill>
                <a:effectLst/>
                <a:latin typeface="system-ui"/>
              </a:rPr>
              <a:t>Such “wisdom” does not come down from heaven but is earthly, unspiritual, demonic. </a:t>
            </a:r>
            <a:r>
              <a:rPr lang="en-US" sz="2800" b="1" i="0" baseline="30000" dirty="0">
                <a:solidFill>
                  <a:srgbClr val="000000"/>
                </a:solidFill>
                <a:effectLst/>
                <a:latin typeface="system-ui"/>
              </a:rPr>
              <a:t>16 </a:t>
            </a:r>
            <a:r>
              <a:rPr lang="en-US" sz="2800" b="0" i="0" dirty="0">
                <a:solidFill>
                  <a:srgbClr val="000000"/>
                </a:solidFill>
                <a:effectLst/>
                <a:latin typeface="system-ui"/>
              </a:rPr>
              <a:t>For where you have envy and selfish ambition, there you find disorder and every evil practice.</a:t>
            </a:r>
          </a:p>
          <a:p>
            <a:pPr algn="l"/>
            <a:r>
              <a:rPr lang="en-US" sz="2800" b="1" i="0" baseline="30000" dirty="0">
                <a:solidFill>
                  <a:srgbClr val="000000"/>
                </a:solidFill>
                <a:effectLst/>
                <a:latin typeface="system-ui"/>
              </a:rPr>
              <a:t>17 </a:t>
            </a:r>
            <a:r>
              <a:rPr lang="en-US" sz="2800" b="0" i="0" dirty="0">
                <a:solidFill>
                  <a:srgbClr val="000000"/>
                </a:solidFill>
                <a:effectLst/>
                <a:latin typeface="system-ui"/>
              </a:rPr>
              <a:t>But the wisdom that comes from heaven is first of all </a:t>
            </a:r>
            <a:r>
              <a:rPr lang="en-US" sz="2800" b="1" i="0" dirty="0">
                <a:solidFill>
                  <a:srgbClr val="FF0000"/>
                </a:solidFill>
                <a:effectLst/>
                <a:latin typeface="system-ui"/>
              </a:rPr>
              <a:t>pure; then peace-loving, considerate, submissive, full of mercy and good fruit, impartial and sincere</a:t>
            </a:r>
            <a:r>
              <a:rPr lang="en-US" sz="2800" b="0" i="0" dirty="0">
                <a:solidFill>
                  <a:srgbClr val="000000"/>
                </a:solidFill>
                <a:effectLst/>
                <a:latin typeface="system-ui"/>
              </a:rPr>
              <a:t>. </a:t>
            </a:r>
            <a:r>
              <a:rPr lang="en-US" sz="2800" b="1" i="0" baseline="30000" dirty="0">
                <a:solidFill>
                  <a:srgbClr val="000000"/>
                </a:solidFill>
                <a:effectLst/>
                <a:latin typeface="system-ui"/>
              </a:rPr>
              <a:t>18 </a:t>
            </a:r>
            <a:r>
              <a:rPr lang="en-US" sz="2800" b="0" i="0" dirty="0">
                <a:solidFill>
                  <a:srgbClr val="000000"/>
                </a:solidFill>
                <a:effectLst/>
                <a:latin typeface="system-ui"/>
              </a:rPr>
              <a:t>Peacemakers who sow in peace reap a harvest of righteousness.</a:t>
            </a:r>
          </a:p>
          <a:p>
            <a:endParaRPr lang="en-US" sz="2800" dirty="0"/>
          </a:p>
        </p:txBody>
      </p:sp>
    </p:spTree>
    <p:extLst>
      <p:ext uri="{BB962C8B-B14F-4D97-AF65-F5344CB8AC3E}">
        <p14:creationId xmlns:p14="http://schemas.microsoft.com/office/powerpoint/2010/main" val="3869818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FB358-FCFA-4F19-82A6-530918EE54B0}"/>
              </a:ext>
            </a:extLst>
          </p:cNvPr>
          <p:cNvSpPr txBox="1"/>
          <p:nvPr/>
        </p:nvSpPr>
        <p:spPr>
          <a:xfrm>
            <a:off x="361950" y="333375"/>
            <a:ext cx="11401425" cy="4832092"/>
          </a:xfrm>
          <a:prstGeom prst="rect">
            <a:avLst/>
          </a:prstGeom>
          <a:noFill/>
        </p:spPr>
        <p:txBody>
          <a:bodyPr wrap="square" rtlCol="0">
            <a:spAutoFit/>
          </a:bodyPr>
          <a:lstStyle/>
          <a:p>
            <a:r>
              <a:rPr lang="en-US" sz="2800" b="1" dirty="0"/>
              <a:t>James 3</a:t>
            </a:r>
          </a:p>
          <a:p>
            <a:pPr algn="l"/>
            <a:r>
              <a:rPr lang="en-US" sz="2800" b="1" i="0" baseline="30000" dirty="0">
                <a:solidFill>
                  <a:srgbClr val="000000"/>
                </a:solidFill>
                <a:effectLst/>
                <a:latin typeface="system-ui"/>
              </a:rPr>
              <a:t>13 </a:t>
            </a:r>
            <a:r>
              <a:rPr lang="en-US" sz="2800" b="0" i="0" dirty="0">
                <a:solidFill>
                  <a:srgbClr val="000000"/>
                </a:solidFill>
                <a:effectLst/>
                <a:latin typeface="system-ui"/>
              </a:rPr>
              <a:t>Who is wise and understanding among you? Let them show it by their good life, by deeds done in the humility that comes from wisdom. </a:t>
            </a:r>
            <a:r>
              <a:rPr lang="en-US" sz="2800" b="1" i="0" baseline="30000" dirty="0">
                <a:solidFill>
                  <a:srgbClr val="000000"/>
                </a:solidFill>
                <a:effectLst/>
                <a:latin typeface="system-ui"/>
              </a:rPr>
              <a:t>14 </a:t>
            </a:r>
            <a:r>
              <a:rPr lang="en-US" sz="2800" b="0" i="0" dirty="0">
                <a:solidFill>
                  <a:srgbClr val="000000"/>
                </a:solidFill>
                <a:effectLst/>
                <a:latin typeface="system-ui"/>
              </a:rPr>
              <a:t>But if you harbor bitter envy and selfish ambition in your hearts, do not boast about it or deny the truth. </a:t>
            </a:r>
            <a:r>
              <a:rPr lang="en-US" sz="2800" b="1" i="0" baseline="30000" dirty="0">
                <a:solidFill>
                  <a:srgbClr val="000000"/>
                </a:solidFill>
                <a:effectLst/>
                <a:latin typeface="system-ui"/>
              </a:rPr>
              <a:t>15 </a:t>
            </a:r>
            <a:r>
              <a:rPr lang="en-US" sz="2800" b="0" i="0" dirty="0">
                <a:solidFill>
                  <a:srgbClr val="000000"/>
                </a:solidFill>
                <a:effectLst/>
                <a:latin typeface="system-ui"/>
              </a:rPr>
              <a:t>Such “wisdom” does not come down from heaven but is earthly, unspiritual, demonic. </a:t>
            </a:r>
            <a:r>
              <a:rPr lang="en-US" sz="2800" b="1" i="0" baseline="30000" dirty="0">
                <a:solidFill>
                  <a:srgbClr val="000000"/>
                </a:solidFill>
                <a:effectLst/>
                <a:latin typeface="system-ui"/>
              </a:rPr>
              <a:t>16 </a:t>
            </a:r>
            <a:r>
              <a:rPr lang="en-US" sz="2800" b="0" i="0" dirty="0">
                <a:solidFill>
                  <a:srgbClr val="000000"/>
                </a:solidFill>
                <a:effectLst/>
                <a:latin typeface="system-ui"/>
              </a:rPr>
              <a:t>For where you have envy and selfish ambition, there you find disorder and every evil practice.</a:t>
            </a:r>
          </a:p>
          <a:p>
            <a:pPr algn="l"/>
            <a:r>
              <a:rPr lang="en-US" sz="2800" b="1" i="0" baseline="30000" dirty="0">
                <a:solidFill>
                  <a:srgbClr val="000000"/>
                </a:solidFill>
                <a:effectLst/>
                <a:latin typeface="system-ui"/>
              </a:rPr>
              <a:t>17 </a:t>
            </a:r>
            <a:r>
              <a:rPr lang="en-US" sz="2800" b="0" i="0" dirty="0">
                <a:solidFill>
                  <a:srgbClr val="000000"/>
                </a:solidFill>
                <a:effectLst/>
                <a:latin typeface="system-ui"/>
              </a:rPr>
              <a:t>But the wisdom that comes from heaven is first of all pure; then peace-loving, considerate, submissive, full of mercy and good fruit, impartial and sincere. </a:t>
            </a:r>
            <a:r>
              <a:rPr lang="en-US" sz="2800" b="1" i="0" baseline="30000" dirty="0">
                <a:solidFill>
                  <a:srgbClr val="000000"/>
                </a:solidFill>
                <a:effectLst/>
                <a:latin typeface="system-ui"/>
              </a:rPr>
              <a:t>18 </a:t>
            </a:r>
            <a:r>
              <a:rPr lang="en-US" sz="2800" b="1" i="0" dirty="0">
                <a:solidFill>
                  <a:srgbClr val="000000"/>
                </a:solidFill>
                <a:effectLst/>
                <a:latin typeface="system-ui"/>
              </a:rPr>
              <a:t>Peacemakers</a:t>
            </a:r>
            <a:r>
              <a:rPr lang="en-US" sz="2800" b="0" i="0" dirty="0">
                <a:solidFill>
                  <a:srgbClr val="000000"/>
                </a:solidFill>
                <a:effectLst/>
                <a:latin typeface="system-ui"/>
              </a:rPr>
              <a:t> who sow in peace reap a harvest of righteousness.</a:t>
            </a:r>
          </a:p>
          <a:p>
            <a:endParaRPr lang="en-US" sz="2800" dirty="0"/>
          </a:p>
        </p:txBody>
      </p:sp>
    </p:spTree>
    <p:extLst>
      <p:ext uri="{BB962C8B-B14F-4D97-AF65-F5344CB8AC3E}">
        <p14:creationId xmlns:p14="http://schemas.microsoft.com/office/powerpoint/2010/main" val="3556949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Book of James | Open Resources">
            <a:extLst>
              <a:ext uri="{FF2B5EF4-FFF2-40B4-BE49-F238E27FC236}">
                <a16:creationId xmlns:a16="http://schemas.microsoft.com/office/drawing/2014/main" id="{1D2C5D30-DC4D-4124-8D08-3CBB4FADC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5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6F768-EF9E-435F-9F9B-DC6036705B93}"/>
              </a:ext>
            </a:extLst>
          </p:cNvPr>
          <p:cNvSpPr txBox="1"/>
          <p:nvPr/>
        </p:nvSpPr>
        <p:spPr>
          <a:xfrm>
            <a:off x="288235" y="367748"/>
            <a:ext cx="11668539" cy="3108543"/>
          </a:xfrm>
          <a:prstGeom prst="rect">
            <a:avLst/>
          </a:prstGeom>
          <a:noFill/>
        </p:spPr>
        <p:txBody>
          <a:bodyPr wrap="square" rtlCol="0">
            <a:spAutoFit/>
          </a:bodyPr>
          <a:lstStyle/>
          <a:p>
            <a:r>
              <a:rPr lang="en-US" sz="2800" b="1" dirty="0"/>
              <a:t>James 3</a:t>
            </a:r>
          </a:p>
          <a:p>
            <a:r>
              <a:rPr lang="en-US" sz="2800" b="0" i="0" dirty="0">
                <a:solidFill>
                  <a:srgbClr val="000000"/>
                </a:solidFill>
                <a:effectLst/>
                <a:latin typeface="system-ui"/>
              </a:rPr>
              <a:t>Not many of you should become teachers, my fellow believers, because you know that we who teach will be judged more strictly. </a:t>
            </a:r>
            <a:r>
              <a:rPr lang="en-US" sz="2800" b="1" i="0" baseline="30000" dirty="0">
                <a:solidFill>
                  <a:srgbClr val="000000"/>
                </a:solidFill>
                <a:effectLst/>
                <a:latin typeface="system-ui"/>
              </a:rPr>
              <a:t>2 </a:t>
            </a:r>
            <a:r>
              <a:rPr lang="en-US" sz="2800" b="0" i="0" dirty="0">
                <a:solidFill>
                  <a:srgbClr val="000000"/>
                </a:solidFill>
                <a:effectLst/>
                <a:latin typeface="system-ui"/>
              </a:rPr>
              <a:t>We all stumble in many ways. Anyone who is never at fault in what they say is perfect, able to keep their whole body in check.</a:t>
            </a:r>
          </a:p>
          <a:p>
            <a:endParaRPr lang="en-US" sz="2800" dirty="0">
              <a:solidFill>
                <a:srgbClr val="000000"/>
              </a:solidFill>
              <a:latin typeface="system-ui"/>
            </a:endParaRPr>
          </a:p>
          <a:p>
            <a:endParaRPr lang="en-US" sz="2800" dirty="0"/>
          </a:p>
        </p:txBody>
      </p:sp>
    </p:spTree>
    <p:extLst>
      <p:ext uri="{BB962C8B-B14F-4D97-AF65-F5344CB8AC3E}">
        <p14:creationId xmlns:p14="http://schemas.microsoft.com/office/powerpoint/2010/main" val="243227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gggGraphical user interface, text, application&#10;&#10;Description automatically generated">
            <a:extLst>
              <a:ext uri="{FF2B5EF4-FFF2-40B4-BE49-F238E27FC236}">
                <a16:creationId xmlns:a16="http://schemas.microsoft.com/office/drawing/2014/main" id="{9716CAA4-E23E-45D0-9946-2FE06C18D788}"/>
              </a:ext>
            </a:extLst>
          </p:cNvPr>
          <p:cNvPicPr>
            <a:picLocks noChangeAspect="1"/>
          </p:cNvPicPr>
          <p:nvPr/>
        </p:nvPicPr>
        <p:blipFill>
          <a:blip r:embed="rId2"/>
          <a:stretch>
            <a:fillRect/>
          </a:stretch>
        </p:blipFill>
        <p:spPr>
          <a:xfrm>
            <a:off x="356611" y="572856"/>
            <a:ext cx="10626406" cy="4356953"/>
          </a:xfrm>
          <a:prstGeom prst="rect">
            <a:avLst/>
          </a:prstGeom>
        </p:spPr>
      </p:pic>
    </p:spTree>
    <p:extLst>
      <p:ext uri="{BB962C8B-B14F-4D97-AF65-F5344CB8AC3E}">
        <p14:creationId xmlns:p14="http://schemas.microsoft.com/office/powerpoint/2010/main" val="323725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012BFA-7591-45EE-8E0B-1C86779EE32A}"/>
              </a:ext>
            </a:extLst>
          </p:cNvPr>
          <p:cNvSpPr txBox="1"/>
          <p:nvPr/>
        </p:nvSpPr>
        <p:spPr>
          <a:xfrm>
            <a:off x="188843" y="327991"/>
            <a:ext cx="11688418" cy="3539430"/>
          </a:xfrm>
          <a:prstGeom prst="rect">
            <a:avLst/>
          </a:prstGeom>
          <a:noFill/>
        </p:spPr>
        <p:txBody>
          <a:bodyPr wrap="square" rtlCol="0">
            <a:spAutoFit/>
          </a:bodyPr>
          <a:lstStyle/>
          <a:p>
            <a:r>
              <a:rPr lang="en-US" sz="2800" b="1" dirty="0"/>
              <a:t>Philippians 1</a:t>
            </a:r>
          </a:p>
          <a:p>
            <a:r>
              <a:rPr lang="en-US" sz="2800" b="1" i="0" baseline="30000" dirty="0">
                <a:solidFill>
                  <a:srgbClr val="000000"/>
                </a:solidFill>
                <a:effectLst/>
                <a:latin typeface="system-ui"/>
              </a:rPr>
              <a:t>15 </a:t>
            </a:r>
            <a:r>
              <a:rPr lang="en-US" sz="2800" b="0" i="0" dirty="0">
                <a:solidFill>
                  <a:srgbClr val="000000"/>
                </a:solidFill>
                <a:effectLst/>
                <a:latin typeface="system-ui"/>
              </a:rPr>
              <a:t>It is true that some preach Christ out of envy and rivalry, but others out of goodwill. </a:t>
            </a:r>
            <a:r>
              <a:rPr lang="en-US" sz="2800" b="1" i="0" baseline="30000" dirty="0">
                <a:solidFill>
                  <a:srgbClr val="000000"/>
                </a:solidFill>
                <a:effectLst/>
                <a:latin typeface="system-ui"/>
              </a:rPr>
              <a:t>16 </a:t>
            </a:r>
            <a:r>
              <a:rPr lang="en-US" sz="2800" b="0" i="0" dirty="0">
                <a:solidFill>
                  <a:srgbClr val="000000"/>
                </a:solidFill>
                <a:effectLst/>
                <a:latin typeface="system-ui"/>
              </a:rPr>
              <a:t>The latter do so out of love, knowing that I am put here for the defense of the gospel. </a:t>
            </a:r>
            <a:r>
              <a:rPr lang="en-US" sz="2800" b="1" i="0" baseline="30000" dirty="0">
                <a:solidFill>
                  <a:srgbClr val="000000"/>
                </a:solidFill>
                <a:effectLst/>
                <a:latin typeface="system-ui"/>
              </a:rPr>
              <a:t>17 </a:t>
            </a:r>
            <a:r>
              <a:rPr lang="en-US" sz="2800" b="0" i="0" dirty="0">
                <a:solidFill>
                  <a:srgbClr val="000000"/>
                </a:solidFill>
                <a:effectLst/>
                <a:latin typeface="system-ui"/>
              </a:rPr>
              <a:t>The former preach Christ out of selfish ambition, not sincerely, supposing that they can stir up trouble for me while I am in chains. </a:t>
            </a:r>
            <a:r>
              <a:rPr lang="en-US" sz="2800" b="1" i="0" baseline="30000" dirty="0">
                <a:solidFill>
                  <a:srgbClr val="000000"/>
                </a:solidFill>
                <a:effectLst/>
                <a:latin typeface="system-ui"/>
              </a:rPr>
              <a:t>18 </a:t>
            </a:r>
            <a:r>
              <a:rPr lang="en-US" sz="2800" b="0" i="0" dirty="0">
                <a:solidFill>
                  <a:srgbClr val="000000"/>
                </a:solidFill>
                <a:effectLst/>
                <a:latin typeface="system-ui"/>
              </a:rPr>
              <a:t>But what does it matter? The important thing is that in every way, whether from false motives or true, Christ is preached. And because of this I rejoice.</a:t>
            </a:r>
            <a:endParaRPr lang="en-US" sz="2800" dirty="0"/>
          </a:p>
        </p:txBody>
      </p:sp>
    </p:spTree>
    <p:extLst>
      <p:ext uri="{BB962C8B-B14F-4D97-AF65-F5344CB8AC3E}">
        <p14:creationId xmlns:p14="http://schemas.microsoft.com/office/powerpoint/2010/main" val="3385452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6F768-EF9E-435F-9F9B-DC6036705B93}"/>
              </a:ext>
            </a:extLst>
          </p:cNvPr>
          <p:cNvSpPr txBox="1"/>
          <p:nvPr/>
        </p:nvSpPr>
        <p:spPr>
          <a:xfrm>
            <a:off x="288235" y="367748"/>
            <a:ext cx="11668539" cy="3108543"/>
          </a:xfrm>
          <a:prstGeom prst="rect">
            <a:avLst/>
          </a:prstGeom>
          <a:noFill/>
        </p:spPr>
        <p:txBody>
          <a:bodyPr wrap="square" rtlCol="0">
            <a:spAutoFit/>
          </a:bodyPr>
          <a:lstStyle/>
          <a:p>
            <a:r>
              <a:rPr lang="en-US" sz="2800" b="1" dirty="0"/>
              <a:t>James 3</a:t>
            </a:r>
          </a:p>
          <a:p>
            <a:r>
              <a:rPr lang="en-US" sz="2800" b="0" i="0" dirty="0">
                <a:solidFill>
                  <a:srgbClr val="000000"/>
                </a:solidFill>
                <a:effectLst/>
                <a:latin typeface="system-ui"/>
              </a:rPr>
              <a:t>Not many of you should become teachers, my fellow believers, because you know that we who teach will be judged more strictly. </a:t>
            </a:r>
            <a:r>
              <a:rPr lang="en-US" sz="2800" b="1" i="0" baseline="30000" dirty="0">
                <a:solidFill>
                  <a:srgbClr val="000000"/>
                </a:solidFill>
                <a:effectLst/>
                <a:latin typeface="system-ui"/>
              </a:rPr>
              <a:t>2 </a:t>
            </a:r>
            <a:r>
              <a:rPr lang="en-US" sz="2800" b="0" i="0" dirty="0">
                <a:solidFill>
                  <a:srgbClr val="000000"/>
                </a:solidFill>
                <a:effectLst/>
                <a:latin typeface="system-ui"/>
              </a:rPr>
              <a:t>We all </a:t>
            </a:r>
            <a:r>
              <a:rPr lang="en-US" sz="2800" b="1" i="0" dirty="0">
                <a:solidFill>
                  <a:srgbClr val="000000"/>
                </a:solidFill>
                <a:effectLst/>
                <a:latin typeface="system-ui"/>
              </a:rPr>
              <a:t>stumble in many ways</a:t>
            </a:r>
            <a:r>
              <a:rPr lang="en-US" sz="2800" b="0" i="0" dirty="0">
                <a:solidFill>
                  <a:srgbClr val="000000"/>
                </a:solidFill>
                <a:effectLst/>
                <a:latin typeface="system-ui"/>
              </a:rPr>
              <a:t>. Anyone who is never at fault in </a:t>
            </a:r>
            <a:r>
              <a:rPr lang="en-US" sz="2800" b="1" i="0" dirty="0">
                <a:solidFill>
                  <a:srgbClr val="000000"/>
                </a:solidFill>
                <a:effectLst/>
                <a:latin typeface="system-ui"/>
              </a:rPr>
              <a:t>what they say </a:t>
            </a:r>
            <a:r>
              <a:rPr lang="en-US" sz="2800" b="0" i="0" dirty="0">
                <a:solidFill>
                  <a:srgbClr val="000000"/>
                </a:solidFill>
                <a:effectLst/>
                <a:latin typeface="system-ui"/>
              </a:rPr>
              <a:t>is perfect, able to keep their whole body in check.</a:t>
            </a:r>
          </a:p>
          <a:p>
            <a:endParaRPr lang="en-US" sz="2800" dirty="0">
              <a:solidFill>
                <a:srgbClr val="000000"/>
              </a:solidFill>
              <a:latin typeface="system-ui"/>
            </a:endParaRPr>
          </a:p>
          <a:p>
            <a:endParaRPr lang="en-US" sz="2800" dirty="0"/>
          </a:p>
        </p:txBody>
      </p:sp>
    </p:spTree>
    <p:extLst>
      <p:ext uri="{BB962C8B-B14F-4D97-AF65-F5344CB8AC3E}">
        <p14:creationId xmlns:p14="http://schemas.microsoft.com/office/powerpoint/2010/main" val="312326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6F768-EF9E-435F-9F9B-DC6036705B93}"/>
              </a:ext>
            </a:extLst>
          </p:cNvPr>
          <p:cNvSpPr txBox="1"/>
          <p:nvPr/>
        </p:nvSpPr>
        <p:spPr>
          <a:xfrm>
            <a:off x="288235" y="367748"/>
            <a:ext cx="11668539" cy="3108543"/>
          </a:xfrm>
          <a:prstGeom prst="rect">
            <a:avLst/>
          </a:prstGeom>
          <a:noFill/>
        </p:spPr>
        <p:txBody>
          <a:bodyPr wrap="square" rtlCol="0">
            <a:spAutoFit/>
          </a:bodyPr>
          <a:lstStyle/>
          <a:p>
            <a:r>
              <a:rPr lang="en-US" sz="2800" b="1" dirty="0"/>
              <a:t>James 3</a:t>
            </a:r>
          </a:p>
          <a:p>
            <a:r>
              <a:rPr lang="en-US" sz="2800" b="0" i="0" dirty="0">
                <a:solidFill>
                  <a:srgbClr val="000000"/>
                </a:solidFill>
                <a:effectLst/>
                <a:latin typeface="system-ui"/>
              </a:rPr>
              <a:t>Not many of you should become teachers, my fellow believers, because you know that we who teach will be judged more strictly. </a:t>
            </a:r>
            <a:r>
              <a:rPr lang="en-US" sz="2800" b="1" i="0" baseline="30000" dirty="0">
                <a:solidFill>
                  <a:srgbClr val="000000"/>
                </a:solidFill>
                <a:effectLst/>
                <a:latin typeface="system-ui"/>
              </a:rPr>
              <a:t>2 </a:t>
            </a:r>
            <a:r>
              <a:rPr lang="en-US" sz="2800" b="0" i="0" dirty="0">
                <a:solidFill>
                  <a:srgbClr val="000000"/>
                </a:solidFill>
                <a:effectLst/>
                <a:latin typeface="system-ui"/>
              </a:rPr>
              <a:t>We all stumble in many ways. Anyone who is never at fault in what they say is </a:t>
            </a:r>
            <a:r>
              <a:rPr lang="en-US" sz="2800" b="1" i="0" dirty="0">
                <a:solidFill>
                  <a:srgbClr val="000000"/>
                </a:solidFill>
                <a:effectLst/>
                <a:latin typeface="system-ui"/>
              </a:rPr>
              <a:t>perfect</a:t>
            </a:r>
            <a:r>
              <a:rPr lang="en-US" sz="2800" b="0" i="0" dirty="0">
                <a:solidFill>
                  <a:srgbClr val="000000"/>
                </a:solidFill>
                <a:effectLst/>
                <a:latin typeface="system-ui"/>
              </a:rPr>
              <a:t>, able to keep their whole body in check.</a:t>
            </a:r>
          </a:p>
          <a:p>
            <a:endParaRPr lang="en-US" sz="2800" dirty="0">
              <a:solidFill>
                <a:srgbClr val="000000"/>
              </a:solidFill>
              <a:latin typeface="system-ui"/>
            </a:endParaRPr>
          </a:p>
          <a:p>
            <a:endParaRPr lang="en-US" sz="2800" dirty="0"/>
          </a:p>
        </p:txBody>
      </p:sp>
    </p:spTree>
    <p:extLst>
      <p:ext uri="{BB962C8B-B14F-4D97-AF65-F5344CB8AC3E}">
        <p14:creationId xmlns:p14="http://schemas.microsoft.com/office/powerpoint/2010/main" val="265801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6F768-EF9E-435F-9F9B-DC6036705B93}"/>
              </a:ext>
            </a:extLst>
          </p:cNvPr>
          <p:cNvSpPr txBox="1"/>
          <p:nvPr/>
        </p:nvSpPr>
        <p:spPr>
          <a:xfrm>
            <a:off x="288235" y="367748"/>
            <a:ext cx="11668539" cy="4401205"/>
          </a:xfrm>
          <a:prstGeom prst="rect">
            <a:avLst/>
          </a:prstGeom>
          <a:noFill/>
        </p:spPr>
        <p:txBody>
          <a:bodyPr wrap="square" rtlCol="0">
            <a:spAutoFit/>
          </a:bodyPr>
          <a:lstStyle/>
          <a:p>
            <a:r>
              <a:rPr lang="en-US" sz="2800" b="1" dirty="0"/>
              <a:t>James 3</a:t>
            </a:r>
          </a:p>
          <a:p>
            <a:r>
              <a:rPr lang="en-US" sz="2800" b="0" i="0" dirty="0">
                <a:solidFill>
                  <a:srgbClr val="000000"/>
                </a:solidFill>
                <a:effectLst/>
                <a:latin typeface="system-ui"/>
              </a:rPr>
              <a:t>Not many of you should become teachers, my fellow believers, because you know that we who teach will be judged more strictly. </a:t>
            </a:r>
            <a:r>
              <a:rPr lang="en-US" sz="2800" b="1" i="0" baseline="30000" dirty="0">
                <a:solidFill>
                  <a:srgbClr val="000000"/>
                </a:solidFill>
                <a:effectLst/>
                <a:latin typeface="system-ui"/>
              </a:rPr>
              <a:t>2 </a:t>
            </a:r>
            <a:r>
              <a:rPr lang="en-US" sz="2800" b="0" i="0" dirty="0">
                <a:solidFill>
                  <a:srgbClr val="000000"/>
                </a:solidFill>
                <a:effectLst/>
                <a:latin typeface="system-ui"/>
              </a:rPr>
              <a:t>We all stumble in many ways. Anyone who is never at fault in what they say is perfect, able to keep their whole body in check.</a:t>
            </a:r>
          </a:p>
          <a:p>
            <a:endParaRPr lang="en-US" sz="2800" dirty="0">
              <a:solidFill>
                <a:srgbClr val="000000"/>
              </a:solidFill>
              <a:latin typeface="system-ui"/>
            </a:endParaRPr>
          </a:p>
          <a:p>
            <a:r>
              <a:rPr lang="en-US" sz="2800" b="1" i="0" dirty="0">
                <a:solidFill>
                  <a:srgbClr val="000000"/>
                </a:solidFill>
                <a:effectLst/>
                <a:latin typeface="system-ui"/>
              </a:rPr>
              <a:t>James 3:2 (ESV)</a:t>
            </a:r>
          </a:p>
          <a:p>
            <a:r>
              <a:rPr lang="en-US" sz="2800" b="1" i="0" baseline="30000" dirty="0">
                <a:solidFill>
                  <a:srgbClr val="000000"/>
                </a:solidFill>
                <a:effectLst/>
                <a:latin typeface="system-ui"/>
              </a:rPr>
              <a:t>2 </a:t>
            </a:r>
            <a:r>
              <a:rPr lang="en-US" sz="2800" b="0" i="0" dirty="0">
                <a:solidFill>
                  <a:srgbClr val="000000"/>
                </a:solidFill>
                <a:effectLst/>
                <a:latin typeface="system-ui"/>
              </a:rPr>
              <a:t>For we all stumble in many ways. And if anyone does not stumble in what he says, he is a perfect man, able also to </a:t>
            </a:r>
            <a:r>
              <a:rPr lang="en-US" sz="2800" b="1" i="0" dirty="0">
                <a:solidFill>
                  <a:srgbClr val="000000"/>
                </a:solidFill>
                <a:effectLst/>
                <a:latin typeface="system-ui"/>
              </a:rPr>
              <a:t>bridle</a:t>
            </a:r>
            <a:r>
              <a:rPr lang="en-US" sz="2800" b="0" i="0" dirty="0">
                <a:solidFill>
                  <a:srgbClr val="000000"/>
                </a:solidFill>
                <a:effectLst/>
                <a:latin typeface="system-ui"/>
              </a:rPr>
              <a:t> his whole body.</a:t>
            </a:r>
          </a:p>
          <a:p>
            <a:endParaRPr lang="en-US" sz="2800" dirty="0">
              <a:solidFill>
                <a:srgbClr val="000000"/>
              </a:solidFill>
              <a:latin typeface="system-ui"/>
            </a:endParaRPr>
          </a:p>
        </p:txBody>
      </p:sp>
    </p:spTree>
    <p:extLst>
      <p:ext uri="{BB962C8B-B14F-4D97-AF65-F5344CB8AC3E}">
        <p14:creationId xmlns:p14="http://schemas.microsoft.com/office/powerpoint/2010/main" val="3990377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10422</TotalTime>
  <Words>5607</Words>
  <Application>Microsoft Office PowerPoint</Application>
  <PresentationFormat>Widescreen</PresentationFormat>
  <Paragraphs>111</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Strickland</dc:creator>
  <cp:lastModifiedBy>Michael Strickland</cp:lastModifiedBy>
  <cp:revision>27</cp:revision>
  <dcterms:created xsi:type="dcterms:W3CDTF">2021-07-04T11:29:27Z</dcterms:created>
  <dcterms:modified xsi:type="dcterms:W3CDTF">2021-08-08T13:10:19Z</dcterms:modified>
</cp:coreProperties>
</file>